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97" r:id="rId3"/>
    <p:sldId id="296" r:id="rId4"/>
    <p:sldId id="257" r:id="rId5"/>
    <p:sldId id="258" r:id="rId6"/>
    <p:sldId id="259" r:id="rId7"/>
    <p:sldId id="290" r:id="rId8"/>
    <p:sldId id="260" r:id="rId9"/>
    <p:sldId id="261" r:id="rId10"/>
    <p:sldId id="262" r:id="rId11"/>
    <p:sldId id="263" r:id="rId12"/>
    <p:sldId id="264" r:id="rId13"/>
    <p:sldId id="265" r:id="rId14"/>
    <p:sldId id="291" r:id="rId15"/>
    <p:sldId id="266" r:id="rId16"/>
    <p:sldId id="267" r:id="rId17"/>
    <p:sldId id="268" r:id="rId18"/>
    <p:sldId id="269" r:id="rId19"/>
    <p:sldId id="270" r:id="rId20"/>
    <p:sldId id="271" r:id="rId21"/>
    <p:sldId id="272" r:id="rId22"/>
    <p:sldId id="29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93" r:id="rId36"/>
    <p:sldId id="285" r:id="rId37"/>
    <p:sldId id="289" r:id="rId38"/>
    <p:sldId id="286" r:id="rId39"/>
    <p:sldId id="287" r:id="rId40"/>
    <p:sldId id="288" r:id="rId41"/>
    <p:sldId id="294" r:id="rId42"/>
    <p:sldId id="29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D47BE-C49E-4025-8C4C-89AF3FA661C8}" type="datetimeFigureOut">
              <a:rPr lang="en-US" smtClean="0"/>
              <a:t>26/02/2019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5BEC2-64FA-485F-A3F8-8B221AD03163}" type="slidenum">
              <a:rPr lang="en-US" smtClean="0"/>
              <a:t>‹#›</a:t>
            </a:fld>
            <a:endParaRPr lang="en-US"/>
          </a:p>
        </p:txBody>
      </p:sp>
    </p:spTree>
    <p:extLst>
      <p:ext uri="{BB962C8B-B14F-4D97-AF65-F5344CB8AC3E}">
        <p14:creationId xmlns:p14="http://schemas.microsoft.com/office/powerpoint/2010/main" val="1211805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5BEC2-64FA-485F-A3F8-8B221AD03163}" type="slidenum">
              <a:rPr lang="en-US" smtClean="0"/>
              <a:t>8</a:t>
            </a:fld>
            <a:endParaRPr lang="en-US"/>
          </a:p>
        </p:txBody>
      </p:sp>
    </p:spTree>
    <p:extLst>
      <p:ext uri="{BB962C8B-B14F-4D97-AF65-F5344CB8AC3E}">
        <p14:creationId xmlns:p14="http://schemas.microsoft.com/office/powerpoint/2010/main" val="241617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5BEC2-64FA-485F-A3F8-8B221AD03163}" type="slidenum">
              <a:rPr lang="en-US" smtClean="0"/>
              <a:t>40</a:t>
            </a:fld>
            <a:endParaRPr lang="en-US"/>
          </a:p>
        </p:txBody>
      </p:sp>
    </p:spTree>
    <p:extLst>
      <p:ext uri="{BB962C8B-B14F-4D97-AF65-F5344CB8AC3E}">
        <p14:creationId xmlns:p14="http://schemas.microsoft.com/office/powerpoint/2010/main" val="693043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BED94D-AC63-4C35-8D3D-50F3BB62866E}" type="datetimeFigureOut">
              <a:rPr lang="en-US" smtClean="0"/>
              <a:t>26/02/2019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3866237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ED94D-AC63-4C35-8D3D-50F3BB62866E}" type="datetimeFigureOut">
              <a:rPr lang="en-US" smtClean="0"/>
              <a:t>26/02/2019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177359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ED94D-AC63-4C35-8D3D-50F3BB62866E}" type="datetimeFigureOut">
              <a:rPr lang="en-US" smtClean="0"/>
              <a:t>26/02/2019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108044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BED94D-AC63-4C35-8D3D-50F3BB62866E}" type="datetimeFigureOut">
              <a:rPr lang="en-US" smtClean="0"/>
              <a:t>26/02/2019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39084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ED94D-AC63-4C35-8D3D-50F3BB62866E}" type="datetimeFigureOut">
              <a:rPr lang="en-US" smtClean="0"/>
              <a:t>26/02/2019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48363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BED94D-AC63-4C35-8D3D-50F3BB62866E}" type="datetimeFigureOut">
              <a:rPr lang="en-US" smtClean="0"/>
              <a:t>26/02/2019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312367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BED94D-AC63-4C35-8D3D-50F3BB62866E}" type="datetimeFigureOut">
              <a:rPr lang="en-US" smtClean="0"/>
              <a:t>26/02/2019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414751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BED94D-AC63-4C35-8D3D-50F3BB62866E}" type="datetimeFigureOut">
              <a:rPr lang="en-US" smtClean="0"/>
              <a:t>26/02/2019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369831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ED94D-AC63-4C35-8D3D-50F3BB62866E}" type="datetimeFigureOut">
              <a:rPr lang="en-US" smtClean="0"/>
              <a:t>26/02/2019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3368617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ED94D-AC63-4C35-8D3D-50F3BB62866E}" type="datetimeFigureOut">
              <a:rPr lang="en-US" smtClean="0"/>
              <a:t>26/02/2019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2473138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BED94D-AC63-4C35-8D3D-50F3BB62866E}" type="datetimeFigureOut">
              <a:rPr lang="en-US" smtClean="0"/>
              <a:t>26/02/2019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4F901-1D3C-453A-8022-AE01655D3818}" type="slidenum">
              <a:rPr lang="en-US" smtClean="0"/>
              <a:t>‹#›</a:t>
            </a:fld>
            <a:endParaRPr lang="en-US"/>
          </a:p>
        </p:txBody>
      </p:sp>
    </p:spTree>
    <p:extLst>
      <p:ext uri="{BB962C8B-B14F-4D97-AF65-F5344CB8AC3E}">
        <p14:creationId xmlns:p14="http://schemas.microsoft.com/office/powerpoint/2010/main" val="405918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ED94D-AC63-4C35-8D3D-50F3BB62866E}" type="datetimeFigureOut">
              <a:rPr lang="en-US" smtClean="0"/>
              <a:t>26/02/2019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4F901-1D3C-453A-8022-AE01655D3818}" type="slidenum">
              <a:rPr lang="en-US" smtClean="0"/>
              <a:t>‹#›</a:t>
            </a:fld>
            <a:endParaRPr lang="en-US"/>
          </a:p>
        </p:txBody>
      </p:sp>
    </p:spTree>
    <p:extLst>
      <p:ext uri="{BB962C8B-B14F-4D97-AF65-F5344CB8AC3E}">
        <p14:creationId xmlns:p14="http://schemas.microsoft.com/office/powerpoint/2010/main" val="167330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924800" cy="2209800"/>
          </a:xfrm>
        </p:spPr>
        <p:txBody>
          <a:bodyPr>
            <a:normAutofit fontScale="90000"/>
          </a:bodyPr>
          <a:lstStyle/>
          <a:p>
            <a:pPr algn="l"/>
            <a:r>
              <a:rPr lang="en-US" dirty="0" err="1">
                <a:latin typeface="Times New Roman" pitchFamily="18" charset="0"/>
              </a:rPr>
              <a:t>NHIỆT</a:t>
            </a:r>
            <a:r>
              <a:rPr lang="en-US" dirty="0">
                <a:latin typeface="Times New Roman" pitchFamily="18" charset="0"/>
              </a:rPr>
              <a:t> </a:t>
            </a:r>
            <a:r>
              <a:rPr lang="en-US" dirty="0" err="1">
                <a:latin typeface="Times New Roman" pitchFamily="18" charset="0"/>
              </a:rPr>
              <a:t>LIỆT</a:t>
            </a:r>
            <a:r>
              <a:rPr lang="en-US" dirty="0">
                <a:latin typeface="Times New Roman" pitchFamily="18" charset="0"/>
              </a:rPr>
              <a:t> </a:t>
            </a:r>
            <a:r>
              <a:rPr lang="en-US" dirty="0" err="1">
                <a:latin typeface="Times New Roman" pitchFamily="18" charset="0"/>
              </a:rPr>
              <a:t>CHÀO</a:t>
            </a:r>
            <a:r>
              <a:rPr lang="en-US" dirty="0">
                <a:latin typeface="Times New Roman" pitchFamily="18" charset="0"/>
              </a:rPr>
              <a:t> </a:t>
            </a:r>
            <a:r>
              <a:rPr lang="en-US" dirty="0" err="1">
                <a:latin typeface="Times New Roman" pitchFamily="18" charset="0"/>
              </a:rPr>
              <a:t>MỪNG</a:t>
            </a:r>
            <a:r>
              <a:rPr lang="en-US" dirty="0">
                <a:latin typeface="Times New Roman" pitchFamily="18" charset="0"/>
              </a:rPr>
              <a:t> </a:t>
            </a:r>
            <a:r>
              <a:rPr lang="en-US" dirty="0" err="1">
                <a:latin typeface="Times New Roman" pitchFamily="18" charset="0"/>
              </a:rPr>
              <a:t>CÁC</a:t>
            </a:r>
            <a:r>
              <a:rPr lang="en-US" dirty="0">
                <a:latin typeface="Times New Roman" pitchFamily="18" charset="0"/>
              </a:rPr>
              <a:t> </a:t>
            </a:r>
            <a:r>
              <a:rPr lang="en-US" dirty="0" err="1">
                <a:latin typeface="Times New Roman" pitchFamily="18" charset="0"/>
              </a:rPr>
              <a:t>THẦY</a:t>
            </a:r>
            <a:r>
              <a:rPr lang="en-US" dirty="0">
                <a:latin typeface="Times New Roman" pitchFamily="18" charset="0"/>
              </a:rPr>
              <a:t> </a:t>
            </a:r>
            <a:r>
              <a:rPr lang="en-US" dirty="0" err="1">
                <a:latin typeface="Times New Roman" pitchFamily="18" charset="0"/>
              </a:rPr>
              <a:t>CÔ</a:t>
            </a:r>
            <a:r>
              <a:rPr lang="en-US" dirty="0">
                <a:latin typeface="Times New Roman" pitchFamily="18" charset="0"/>
              </a:rPr>
              <a:t> </a:t>
            </a:r>
            <a:r>
              <a:rPr lang="en-US" dirty="0" err="1">
                <a:latin typeface="Times New Roman" pitchFamily="18" charset="0"/>
              </a:rPr>
              <a:t>VỀ</a:t>
            </a:r>
            <a:r>
              <a:rPr lang="en-US" dirty="0">
                <a:latin typeface="Times New Roman" pitchFamily="18" charset="0"/>
              </a:rPr>
              <a:t> </a:t>
            </a:r>
            <a:r>
              <a:rPr lang="en-US" dirty="0" err="1">
                <a:latin typeface="Times New Roman" pitchFamily="18" charset="0"/>
              </a:rPr>
              <a:t>DỰ</a:t>
            </a:r>
            <a:r>
              <a:rPr lang="en-US" dirty="0">
                <a:latin typeface="Times New Roman" pitchFamily="18" charset="0"/>
              </a:rPr>
              <a:t> </a:t>
            </a:r>
            <a:r>
              <a:rPr lang="en-US" dirty="0" err="1">
                <a:latin typeface="Times New Roman" pitchFamily="18" charset="0"/>
              </a:rPr>
              <a:t>GIỜ</a:t>
            </a:r>
            <a:r>
              <a:rPr lang="en-US" dirty="0">
                <a:latin typeface="Times New Roman" pitchFamily="18" charset="0"/>
              </a:rPr>
              <a:t> </a:t>
            </a:r>
            <a:r>
              <a:rPr lang="en-US" dirty="0" err="1">
                <a:latin typeface="Times New Roman" pitchFamily="18" charset="0"/>
              </a:rPr>
              <a:t>TIẾT</a:t>
            </a:r>
            <a:r>
              <a:rPr lang="en-US" dirty="0">
                <a:latin typeface="Times New Roman" pitchFamily="18" charset="0"/>
              </a:rPr>
              <a:t> </a:t>
            </a:r>
            <a:r>
              <a:rPr lang="en-US" dirty="0" err="1">
                <a:latin typeface="Times New Roman" pitchFamily="18" charset="0"/>
              </a:rPr>
              <a:t>CHUYÊN</a:t>
            </a:r>
            <a:r>
              <a:rPr lang="en-US" dirty="0">
                <a:latin typeface="Times New Roman" pitchFamily="18" charset="0"/>
              </a:rPr>
              <a:t> </a:t>
            </a:r>
            <a:r>
              <a:rPr lang="en-US" dirty="0" err="1">
                <a:latin typeface="Times New Roman" pitchFamily="18" charset="0"/>
              </a:rPr>
              <a:t>ĐỀ</a:t>
            </a:r>
            <a:r>
              <a:rPr lang="en-US" dirty="0">
                <a:latin typeface="Times New Roman" pitchFamily="18" charset="0"/>
              </a:rPr>
              <a:t>  </a:t>
            </a:r>
            <a:r>
              <a:rPr lang="en-US" dirty="0" err="1">
                <a:latin typeface="Times New Roman" pitchFamily="18" charset="0"/>
              </a:rPr>
              <a:t>LỊCH</a:t>
            </a:r>
            <a:r>
              <a:rPr lang="en-US" dirty="0">
                <a:latin typeface="Times New Roman" pitchFamily="18" charset="0"/>
              </a:rPr>
              <a:t> </a:t>
            </a:r>
            <a:r>
              <a:rPr lang="en-US" dirty="0" err="1">
                <a:latin typeface="Times New Roman" pitchFamily="18" charset="0"/>
              </a:rPr>
              <a:t>SỬ</a:t>
            </a:r>
            <a:r>
              <a:rPr lang="en-US" dirty="0">
                <a:latin typeface="Times New Roman" pitchFamily="18" charset="0"/>
              </a:rPr>
              <a:t> </a:t>
            </a:r>
            <a:r>
              <a:rPr lang="en-US" dirty="0" err="1">
                <a:latin typeface="Times New Roman" pitchFamily="18" charset="0"/>
              </a:rPr>
              <a:t>KHỐI</a:t>
            </a:r>
            <a:r>
              <a:rPr lang="en-US" dirty="0">
                <a:latin typeface="Times New Roman" pitchFamily="18" charset="0"/>
              </a:rPr>
              <a:t> 6</a:t>
            </a:r>
            <a:r>
              <a:rPr lang="en-US" dirty="0"/>
              <a:t/>
            </a:r>
            <a:br>
              <a:rPr lang="en-US" dirty="0"/>
            </a:b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838200" y="2590800"/>
            <a:ext cx="7315200" cy="3276600"/>
          </a:xfrm>
        </p:spPr>
        <p:txBody>
          <a:bodyPr>
            <a:normAutofit/>
          </a:bodyPr>
          <a:lstStyle/>
          <a:p>
            <a:pPr algn="l" fontAlgn="base"/>
            <a:endParaRPr lang="en-US" b="1" dirty="0">
              <a:latin typeface="Times New Roman" pitchFamily="18" charset="0"/>
              <a:cs typeface="Times New Roman" pitchFamily="18" charset="0"/>
            </a:endParaRPr>
          </a:p>
        </p:txBody>
      </p:sp>
      <p:pic>
        <p:nvPicPr>
          <p:cNvPr id="4" name="Picture 3" descr="di sản thế giới, Vịnh Hạ Long, Tràng An"/>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7848600" cy="4114800"/>
          </a:xfrm>
          <a:prstGeom prst="rect">
            <a:avLst/>
          </a:prstGeom>
          <a:noFill/>
          <a:ln>
            <a:noFill/>
          </a:ln>
        </p:spPr>
      </p:pic>
    </p:spTree>
    <p:extLst>
      <p:ext uri="{BB962C8B-B14F-4D97-AF65-F5344CB8AC3E}">
        <p14:creationId xmlns:p14="http://schemas.microsoft.com/office/powerpoint/2010/main" val="3476108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pPr algn="l"/>
            <a:r>
              <a:rPr lang="en-US" sz="2700" dirty="0" smtClean="0"/>
              <a:t>  </a:t>
            </a:r>
            <a:r>
              <a:rPr lang="vi-VN" sz="2700" dirty="0" smtClean="0"/>
              <a:t>Ngọ </a:t>
            </a:r>
            <a:r>
              <a:rPr lang="vi-VN" sz="2700" dirty="0"/>
              <a:t>Môn là cổng chính phía nam của Hoàng Thành Huế được xây dựng vào năm Minh Mạng 14 (1833). Ngọ Môn có nghĩa đen là Cổng giữa trưa hay Cổng xoay về hướng Ngọ, là cổng lớn nhất trong 4 cổng chính của Hoàng thành Huế. Về mặt từ nguyên học, "Ngọ Môn" có nghĩa là chiếc cổng xoay mặt về hướng Ngọ, cũng là hướng Nam, theo Dịch học là hướng dành cho bậc vua Chúa.</a:t>
            </a:r>
            <a:endParaRPr lang="en-US" sz="2700" dirty="0"/>
          </a:p>
        </p:txBody>
      </p:sp>
      <p:pic>
        <p:nvPicPr>
          <p:cNvPr id="4" name="Content Placeholder 3" descr="http://khamphahue.com.vn/Portals/0/KhamPha/DiTich-DiSan/DanhLamThangCanh/LangTam/QuanTheDiTichCoDoHue/Khamphahue_NgoMon-DaiNoiHue_Quan-the-di-tich-co-do-hu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90800"/>
            <a:ext cx="7696200" cy="3657600"/>
          </a:xfrm>
          <a:prstGeom prst="rect">
            <a:avLst/>
          </a:prstGeom>
          <a:noFill/>
          <a:ln>
            <a:noFill/>
          </a:ln>
        </p:spPr>
      </p:pic>
    </p:spTree>
    <p:extLst>
      <p:ext uri="{BB962C8B-B14F-4D97-AF65-F5344CB8AC3E}">
        <p14:creationId xmlns:p14="http://schemas.microsoft.com/office/powerpoint/2010/main" val="382456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858962"/>
          </a:xfrm>
        </p:spPr>
        <p:txBody>
          <a:bodyPr>
            <a:noAutofit/>
          </a:bodyPr>
          <a:lstStyle/>
          <a:p>
            <a:pPr algn="l"/>
            <a:r>
              <a:rPr lang="en-US" sz="2400" dirty="0" smtClean="0"/>
              <a:t>  </a:t>
            </a:r>
            <a:r>
              <a:rPr lang="vi-VN" sz="2400" dirty="0" smtClean="0"/>
              <a:t>Điện </a:t>
            </a:r>
            <a:r>
              <a:rPr lang="vi-VN" sz="2400" dirty="0"/>
              <a:t>Thái Hoà là cung điện nằm trong khu vực Đại Nội của kinh thành Huế. Điện cùng với sân chầu là địa điểm được dùng cho các buổi triều nghi quan trọng của triều đình như: lễ Đăng Quang, sinh nhật vua, những buổi đón tiếp sứ thần chính thức và các buổi đại triều được tổ chức 2 lần vào ngày mồng 1 và 15 âm lịch hàng tháng</a:t>
            </a:r>
            <a:endParaRPr lang="en-US" sz="2400" dirty="0"/>
          </a:p>
        </p:txBody>
      </p:sp>
      <p:pic>
        <p:nvPicPr>
          <p:cNvPr id="4" name="Content Placeholder 3" descr="http://khamphahue.com.vn/Portals/0/KhamPha/DiTich-DiSan/DanhLamThangCanh/LangTam/QuanTheDiTichCoDoHue/Khamphahue_DienThaiHoa_Quan-the-di-tich-co-do-hu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7848600" cy="4343400"/>
          </a:xfrm>
          <a:prstGeom prst="rect">
            <a:avLst/>
          </a:prstGeom>
          <a:noFill/>
          <a:ln>
            <a:noFill/>
          </a:ln>
        </p:spPr>
      </p:pic>
    </p:spTree>
    <p:extLst>
      <p:ext uri="{BB962C8B-B14F-4D97-AF65-F5344CB8AC3E}">
        <p14:creationId xmlns:p14="http://schemas.microsoft.com/office/powerpoint/2010/main" val="381584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algn="l" fontAlgn="base"/>
            <a:r>
              <a:rPr lang="en-US" sz="2700" dirty="0" smtClean="0"/>
              <a:t>  </a:t>
            </a:r>
            <a:r>
              <a:rPr lang="vi-VN" sz="2700" dirty="0" smtClean="0"/>
              <a:t>Thế </a:t>
            </a:r>
            <a:r>
              <a:rPr lang="vi-VN" sz="2700" dirty="0"/>
              <a:t>Tổ Miếu thường gọi là Thế Miếu tọa lạc ở góc tây nam bên trong Hoàng thành Huế, là nơi thờ các vị vua triều Nguyễn. Đây là nơi triều đình đến cúng tế các vị vua quá cố, nữ giới trong triều (kể cả hoàng hậu) không được đến tham dự các cuộc lễ này.</a:t>
            </a:r>
            <a:endParaRPr lang="en-US" sz="2700" dirty="0"/>
          </a:p>
        </p:txBody>
      </p:sp>
      <p:pic>
        <p:nvPicPr>
          <p:cNvPr id="4" name="Content Placeholder 3" descr="http://khamphahue.com.vn/Portals/0/KhamPha/DiTich-DiSan/DanhLamThangCanh/LangTam/QuanTheDiTichCoDoHue/Khamphahue_TheMieu_Quan-the-di-tich-co-do-hu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696200" cy="4876800"/>
          </a:xfrm>
          <a:prstGeom prst="rect">
            <a:avLst/>
          </a:prstGeom>
          <a:noFill/>
          <a:ln>
            <a:noFill/>
          </a:ln>
        </p:spPr>
      </p:pic>
    </p:spTree>
    <p:extLst>
      <p:ext uri="{BB962C8B-B14F-4D97-AF65-F5344CB8AC3E}">
        <p14:creationId xmlns:p14="http://schemas.microsoft.com/office/powerpoint/2010/main" val="5962488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2239962"/>
          </a:xfrm>
        </p:spPr>
        <p:txBody>
          <a:bodyPr>
            <a:normAutofit fontScale="90000"/>
          </a:bodyPr>
          <a:lstStyle/>
          <a:p>
            <a:pPr algn="l" fontAlgn="base"/>
            <a:r>
              <a:rPr lang="en-US" sz="2700" dirty="0" smtClean="0"/>
              <a:t/>
            </a:r>
            <a:br>
              <a:rPr lang="en-US" sz="2700" dirty="0" smtClean="0"/>
            </a:br>
            <a:r>
              <a:rPr lang="en-US" sz="2700" dirty="0" smtClean="0"/>
              <a:t>  </a:t>
            </a:r>
            <a:r>
              <a:rPr lang="vi-VN" sz="2700" dirty="0" smtClean="0"/>
              <a:t>Điện </a:t>
            </a:r>
            <a:r>
              <a:rPr lang="vi-VN" sz="2700" dirty="0"/>
              <a:t>Long </a:t>
            </a:r>
            <a:r>
              <a:rPr lang="vi-VN" sz="2700" dirty="0" smtClean="0"/>
              <a:t>An</a:t>
            </a:r>
            <a:r>
              <a:rPr lang="vi-VN" sz="2700" dirty="0"/>
              <a:t> được xây dựng năm 1845</a:t>
            </a:r>
            <a:r>
              <a:rPr lang="vi-VN" sz="2700" dirty="0" smtClean="0"/>
              <a:t> </a:t>
            </a:r>
            <a:r>
              <a:rPr lang="vi-VN" sz="2700" dirty="0"/>
              <a:t>là cung điện đẹp nhất trong kinh thành </a:t>
            </a:r>
            <a:r>
              <a:rPr lang="vi-VN" sz="2700" dirty="0" smtClean="0"/>
              <a:t>Huế. </a:t>
            </a:r>
            <a:r>
              <a:rPr lang="vi-VN" sz="2700" dirty="0"/>
              <a:t>Tên tuổi của điện Long An được gắn liền với Bảo Định Cung, hành cung của vua Thiệu </a:t>
            </a:r>
            <a:r>
              <a:rPr lang="vi-VN" sz="2700" dirty="0" smtClean="0"/>
              <a:t>Trị. </a:t>
            </a:r>
            <a:r>
              <a:rPr lang="vi-VN" sz="2700" dirty="0"/>
              <a:t>Đây cũng là nơi vua Thiệu Trị thường hay lui tới, nghỉ ngơi, đọc sách, làm thơ, ngâm vịnh.</a:t>
            </a:r>
            <a:r>
              <a:rPr lang="vi-VN" dirty="0"/>
              <a:t/>
            </a:r>
            <a:br>
              <a:rPr lang="vi-VN" dirty="0"/>
            </a:br>
            <a:endParaRPr lang="en-US" dirty="0"/>
          </a:p>
        </p:txBody>
      </p:sp>
      <p:pic>
        <p:nvPicPr>
          <p:cNvPr id="4" name="Content Placeholder 3" descr="http://khamphahue.com.vn/Portals/0/KhamPha/DiTich-DiSan/DanhLamThangCanh/LangTam/QuanTheDiTichCoDoHue/Khamphahue_DienLongAn_Quan-the-di-tich-co-do-hu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819400"/>
            <a:ext cx="8229600" cy="3886200"/>
          </a:xfrm>
          <a:prstGeom prst="rect">
            <a:avLst/>
          </a:prstGeom>
          <a:noFill/>
          <a:ln>
            <a:noFill/>
          </a:ln>
        </p:spPr>
      </p:pic>
    </p:spTree>
    <p:extLst>
      <p:ext uri="{BB962C8B-B14F-4D97-AF65-F5344CB8AC3E}">
        <p14:creationId xmlns:p14="http://schemas.microsoft.com/office/powerpoint/2010/main" val="5344790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algn="l"/>
            <a:r>
              <a:rPr lang="en-US" sz="2700" dirty="0" smtClean="0"/>
              <a:t>  </a:t>
            </a:r>
            <a:r>
              <a:rPr lang="vi-VN" sz="2700" dirty="0" smtClean="0"/>
              <a:t>Đàn </a:t>
            </a:r>
            <a:r>
              <a:rPr lang="vi-VN" sz="2700" dirty="0"/>
              <a:t>Nam Giao triều Nguyễn được xây dựng vào năm 1803, đặt tại làng An Ninh, thời vua Gia Long. Năm 1806, đàn được dời về phía nam của kinh thành Huế, trên một quả đồi lớn thuộc làng Dương Xuân, nay thuộc địa phận phường Trường An, thành phố Huế. Đây là nơi các vua Nguyễn tế trời.</a:t>
            </a:r>
            <a:endParaRPr lang="en-US" sz="2700" dirty="0"/>
          </a:p>
        </p:txBody>
      </p:sp>
      <p:pic>
        <p:nvPicPr>
          <p:cNvPr id="4" name="Content Placeholder 3" descr="http://khamphahue.com.vn/Portals/0/KhamPha/DiTich-DiSan/DanhLamThangCanh/LangTam/QuanTheDiTichCoDoHue/Khamphahue_DanNamGiao_Quan-the-di-tich-co-do-hu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09800"/>
            <a:ext cx="7848599" cy="4495800"/>
          </a:xfrm>
          <a:prstGeom prst="rect">
            <a:avLst/>
          </a:prstGeom>
          <a:noFill/>
          <a:ln>
            <a:noFill/>
          </a:ln>
        </p:spPr>
      </p:pic>
    </p:spTree>
    <p:extLst>
      <p:ext uri="{BB962C8B-B14F-4D97-AF65-F5344CB8AC3E}">
        <p14:creationId xmlns:p14="http://schemas.microsoft.com/office/powerpoint/2010/main" val="1995603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2</a:t>
            </a:r>
            <a:r>
              <a:rPr lang="en-US" b="1" dirty="0" smtClean="0"/>
              <a:t>. </a:t>
            </a:r>
            <a:r>
              <a:rPr lang="en-US" b="1" dirty="0" err="1"/>
              <a:t>Phố</a:t>
            </a:r>
            <a:r>
              <a:rPr lang="en-US" b="1" dirty="0"/>
              <a:t> </a:t>
            </a:r>
            <a:r>
              <a:rPr lang="en-US" b="1" dirty="0" err="1"/>
              <a:t>cổ</a:t>
            </a:r>
            <a:r>
              <a:rPr lang="en-US" b="1" dirty="0"/>
              <a:t> </a:t>
            </a:r>
            <a:r>
              <a:rPr lang="en-US" b="1" dirty="0" err="1"/>
              <a:t>Hội</a:t>
            </a:r>
            <a:r>
              <a:rPr lang="en-US" b="1" dirty="0"/>
              <a:t> An</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Đô</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Đông</a:t>
            </a:r>
            <a:r>
              <a:rPr lang="en-US" dirty="0">
                <a:latin typeface="Times New Roman" pitchFamily="18" charset="0"/>
                <a:cs typeface="Times New Roman" pitchFamily="18" charset="0"/>
              </a:rPr>
              <a:t> Nam Á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bảo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vẹn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kỷ</a:t>
            </a:r>
            <a:r>
              <a:rPr lang="en-US" dirty="0">
                <a:latin typeface="Times New Roman" pitchFamily="18" charset="0"/>
                <a:cs typeface="Times New Roman" pitchFamily="18" charset="0"/>
              </a:rPr>
              <a:t> 17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kỷ</a:t>
            </a:r>
            <a:r>
              <a:rPr lang="en-US" dirty="0">
                <a:latin typeface="Times New Roman" pitchFamily="18" charset="0"/>
                <a:cs typeface="Times New Roman" pitchFamily="18" charset="0"/>
              </a:rPr>
              <a:t> 19,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theo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trục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nhỏ</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hẹp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trộn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miếu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dấu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nằm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thống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Pháp</a:t>
            </a:r>
            <a:r>
              <a:rPr lang="en-US" dirty="0">
                <a:latin typeface="Times New Roman" pitchFamily="18" charset="0"/>
                <a:cs typeface="Times New Roman" pitchFamily="18" charset="0"/>
              </a:rPr>
              <a:t>.</a:t>
            </a:r>
          </a:p>
          <a:p>
            <a:pPr fontAlgn="base"/>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nổi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thứ</a:t>
            </a:r>
            <a:r>
              <a:rPr lang="en-US" dirty="0">
                <a:latin typeface="Times New Roman" pitchFamily="18" charset="0"/>
                <a:cs typeface="Times New Roman" pitchFamily="18" charset="0"/>
              </a:rPr>
              <a:t> 23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4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1999,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UNESCO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Hội</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1272438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 sản thế giới, Vịnh Hạ Long, Tràng 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305800" cy="5943600"/>
          </a:xfrm>
          <a:prstGeom prst="rect">
            <a:avLst/>
          </a:prstGeom>
          <a:noFill/>
          <a:ln>
            <a:noFill/>
          </a:ln>
        </p:spPr>
      </p:pic>
    </p:spTree>
    <p:extLst>
      <p:ext uri="{BB962C8B-B14F-4D97-AF65-F5344CB8AC3E}">
        <p14:creationId xmlns:p14="http://schemas.microsoft.com/office/powerpoint/2010/main" val="31673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á» cá» Há»i 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05800" cy="6400800"/>
          </a:xfrm>
          <a:prstGeom prst="rect">
            <a:avLst/>
          </a:prstGeom>
          <a:noFill/>
          <a:ln>
            <a:noFill/>
          </a:ln>
        </p:spPr>
      </p:pic>
    </p:spTree>
    <p:extLst>
      <p:ext uri="{BB962C8B-B14F-4D97-AF65-F5344CB8AC3E}">
        <p14:creationId xmlns:p14="http://schemas.microsoft.com/office/powerpoint/2010/main" val="2973025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pPr algn="l"/>
            <a:r>
              <a:rPr lang="en-US" sz="2700" dirty="0" smtClean="0"/>
              <a:t>  </a:t>
            </a:r>
            <a:r>
              <a:rPr lang="vi-VN" sz="2700" dirty="0" smtClean="0"/>
              <a:t>Chùa Cầu</a:t>
            </a:r>
            <a:r>
              <a:rPr lang="en-US" sz="2700" dirty="0"/>
              <a:t> </a:t>
            </a:r>
            <a:r>
              <a:rPr lang="vi-VN" sz="2700" dirty="0" smtClean="0"/>
              <a:t>cong </a:t>
            </a:r>
            <a:r>
              <a:rPr lang="vi-VN" sz="2700" dirty="0"/>
              <a:t>cong bằng ván gỗ bắt ngang qua con lạch thông ra sông Hoài. Cầu dài 18m có mái che lợp bằng ngói âm dương, quay mặt về phía sông Thu Bồn.</a:t>
            </a:r>
            <a:endParaRPr lang="en-US" sz="2700" dirty="0"/>
          </a:p>
        </p:txBody>
      </p:sp>
      <p:pic>
        <p:nvPicPr>
          <p:cNvPr id="4" name="Content Placeholder 3" descr="Äá»a Äiá»m nháº¥t Äá»nh pháº£i Äáº¿n khi du lá»ch Há»i 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91480"/>
            <a:ext cx="8305800" cy="4861720"/>
          </a:xfrm>
          <a:prstGeom prst="rect">
            <a:avLst/>
          </a:prstGeom>
          <a:noFill/>
          <a:ln>
            <a:noFill/>
          </a:ln>
        </p:spPr>
      </p:pic>
    </p:spTree>
    <p:extLst>
      <p:ext uri="{BB962C8B-B14F-4D97-AF65-F5344CB8AC3E}">
        <p14:creationId xmlns:p14="http://schemas.microsoft.com/office/powerpoint/2010/main" val="3032909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hÃ  cá» Táº¥n KÃ½"/>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534400" cy="6096000"/>
          </a:xfrm>
          <a:prstGeom prst="rect">
            <a:avLst/>
          </a:prstGeom>
          <a:noFill/>
          <a:ln>
            <a:noFill/>
          </a:ln>
        </p:spPr>
      </p:pic>
    </p:spTree>
    <p:extLst>
      <p:ext uri="{BB962C8B-B14F-4D97-AF65-F5344CB8AC3E}">
        <p14:creationId xmlns:p14="http://schemas.microsoft.com/office/powerpoint/2010/main" val="289708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latin typeface="Times New Roman" pitchFamily="18" charset="0"/>
                <a:cs typeface="Times New Roman" pitchFamily="18" charset="0"/>
              </a:rPr>
              <a:t>CHUYÊN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CÁC</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DI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a:t>
            </a:r>
            <a:endParaRPr lang="en-US" dirty="0"/>
          </a:p>
        </p:txBody>
      </p:sp>
      <p:sp>
        <p:nvSpPr>
          <p:cNvPr id="3" name="Content Placeholder 2"/>
          <p:cNvSpPr>
            <a:spLocks noGrp="1"/>
          </p:cNvSpPr>
          <p:nvPr>
            <p:ph idx="1"/>
          </p:nvPr>
        </p:nvSpPr>
        <p:spPr>
          <a:xfrm>
            <a:off x="838200" y="3048000"/>
            <a:ext cx="7848600" cy="3078163"/>
          </a:xfrm>
        </p:spPr>
        <p:txBody>
          <a:bodyPr/>
          <a:lstStyle/>
          <a:p>
            <a:endParaRPr lang="en-US" dirty="0"/>
          </a:p>
        </p:txBody>
      </p:sp>
    </p:spTree>
    <p:extLst>
      <p:ext uri="{BB962C8B-B14F-4D97-AF65-F5344CB8AC3E}">
        <p14:creationId xmlns:p14="http://schemas.microsoft.com/office/powerpoint/2010/main" val="651543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ÄÃ¨n lá»ng Há»i An lung linh kháº¯p phá»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400800"/>
          </a:xfrm>
          <a:prstGeom prst="rect">
            <a:avLst/>
          </a:prstGeom>
          <a:noFill/>
          <a:ln>
            <a:noFill/>
          </a:ln>
        </p:spPr>
      </p:pic>
    </p:spTree>
    <p:extLst>
      <p:ext uri="{BB962C8B-B14F-4D97-AF65-F5344CB8AC3E}">
        <p14:creationId xmlns:p14="http://schemas.microsoft.com/office/powerpoint/2010/main" val="2184987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t>3</a:t>
            </a:r>
            <a:r>
              <a:rPr lang="en-US" b="1" dirty="0" smtClean="0"/>
              <a:t>. </a:t>
            </a:r>
            <a:r>
              <a:rPr lang="en-US" b="1" dirty="0" err="1"/>
              <a:t>Thánh</a:t>
            </a:r>
            <a:r>
              <a:rPr lang="en-US" b="1" dirty="0"/>
              <a:t> </a:t>
            </a:r>
            <a:r>
              <a:rPr lang="en-US" b="1" dirty="0" err="1"/>
              <a:t>địa</a:t>
            </a:r>
            <a:r>
              <a:rPr lang="en-US" b="1" dirty="0"/>
              <a:t> </a:t>
            </a:r>
            <a:r>
              <a:rPr lang="en-US" b="1" dirty="0" err="1"/>
              <a:t>Mỹ</a:t>
            </a:r>
            <a:r>
              <a:rPr lang="en-US" b="1" dirty="0"/>
              <a:t> </a:t>
            </a:r>
            <a:r>
              <a:rPr lang="en-US" b="1" dirty="0" err="1"/>
              <a:t>Sơn</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err="1">
                <a:latin typeface="Times New Roman" pitchFamily="18" charset="0"/>
                <a:cs typeface="Times New Roman" pitchFamily="18" charset="0"/>
              </a:rPr>
              <a:t>Thánh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Quảng</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gồm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Pa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đường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2 km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núi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Xưa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tổ</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cúng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cũng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như</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pa hay </a:t>
            </a:r>
            <a:r>
              <a:rPr lang="en-US" dirty="0" err="1">
                <a:latin typeface="Times New Roman" pitchFamily="18" charset="0"/>
                <a:cs typeface="Times New Roman" pitchFamily="18" charset="0"/>
              </a:rPr>
              <a:t>hoàng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a:t>
            </a:r>
          </a:p>
          <a:p>
            <a:pPr fontAlgn="base"/>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1999, </a:t>
            </a:r>
            <a:r>
              <a:rPr lang="en-US" dirty="0" err="1">
                <a:latin typeface="Times New Roman" pitchFamily="18" charset="0"/>
                <a:cs typeface="Times New Roman" pitchFamily="18" charset="0"/>
              </a:rPr>
              <a:t>Thánh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Mỹ</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UNESCO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đại</a:t>
            </a:r>
            <a:r>
              <a:rPr lang="en-US"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641317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vi-VN" sz="2400" dirty="0"/>
              <a:t>Khu đền tháp nằm trong một thung lũng có đường kính khoảng 2 km, xung quanh là đồi, núi. Trong mạch núi cao khoảng 100 m đến 400 m từ Đông Trường Sơn qua Mỹ Sơn đến kinh đô Trà Kiệu. </a:t>
            </a:r>
            <a:endParaRPr lang="en-US" sz="2400" dirty="0"/>
          </a:p>
        </p:txBody>
      </p:sp>
      <p:pic>
        <p:nvPicPr>
          <p:cNvPr id="4" name="Content Placeholder 3" descr="Thanh dia My Son nhin tu bau troi hinh anh 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767680"/>
            <a:ext cx="8001000" cy="4633119"/>
          </a:xfrm>
          <a:prstGeom prst="rect">
            <a:avLst/>
          </a:prstGeom>
          <a:noFill/>
          <a:ln>
            <a:noFill/>
          </a:ln>
        </p:spPr>
      </p:pic>
    </p:spTree>
    <p:extLst>
      <p:ext uri="{BB962C8B-B14F-4D97-AF65-F5344CB8AC3E}">
        <p14:creationId xmlns:p14="http://schemas.microsoft.com/office/powerpoint/2010/main" val="3616097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 sản thế giới, Vịnh Hạ Long, Tràng 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6248400"/>
          </a:xfrm>
          <a:prstGeom prst="rect">
            <a:avLst/>
          </a:prstGeom>
          <a:noFill/>
          <a:ln>
            <a:noFill/>
          </a:ln>
        </p:spPr>
      </p:pic>
    </p:spTree>
    <p:extLst>
      <p:ext uri="{BB962C8B-B14F-4D97-AF65-F5344CB8AC3E}">
        <p14:creationId xmlns:p14="http://schemas.microsoft.com/office/powerpoint/2010/main" val="4171917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mytourcdn.com/upload_images/Image/Ca%20mau/My-S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229600" cy="6019800"/>
          </a:xfrm>
          <a:prstGeom prst="rect">
            <a:avLst/>
          </a:prstGeom>
          <a:noFill/>
          <a:ln>
            <a:noFill/>
          </a:ln>
        </p:spPr>
      </p:pic>
    </p:spTree>
    <p:extLst>
      <p:ext uri="{BB962C8B-B14F-4D97-AF65-F5344CB8AC3E}">
        <p14:creationId xmlns:p14="http://schemas.microsoft.com/office/powerpoint/2010/main" val="1257285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mytourcdn.com/upload_images/Image/news_picture/20130525/thanh-dia-my-son/zfu1369453182.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305800" cy="5943600"/>
          </a:xfrm>
          <a:prstGeom prst="rect">
            <a:avLst/>
          </a:prstGeom>
          <a:noFill/>
          <a:ln>
            <a:noFill/>
          </a:ln>
        </p:spPr>
      </p:pic>
    </p:spTree>
    <p:extLst>
      <p:ext uri="{BB962C8B-B14F-4D97-AF65-F5344CB8AC3E}">
        <p14:creationId xmlns:p14="http://schemas.microsoft.com/office/powerpoint/2010/main" val="4234798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mytourcdn.com/upload_images/Image/L%C6%B0%C6%A1ng%20Mai%20CTV/V%E1%BA%BB%20%C4%91%E1%BA%B9p%20c%E1%BB%A7a%20Th%C3%A1nh%20%C4%91%E1%BB%8Ba%20M%E1%BB%B9%20S%C6%A1n/My-Son-Da-Nang_1378365255.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382000" cy="5973763"/>
          </a:xfrm>
          <a:prstGeom prst="rect">
            <a:avLst/>
          </a:prstGeom>
          <a:noFill/>
          <a:ln>
            <a:noFill/>
          </a:ln>
        </p:spPr>
      </p:pic>
    </p:spTree>
    <p:extLst>
      <p:ext uri="{BB962C8B-B14F-4D97-AF65-F5344CB8AC3E}">
        <p14:creationId xmlns:p14="http://schemas.microsoft.com/office/powerpoint/2010/main" val="2730399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h dia my s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5745163"/>
          </a:xfrm>
          <a:prstGeom prst="rect">
            <a:avLst/>
          </a:prstGeom>
          <a:noFill/>
          <a:ln>
            <a:noFill/>
          </a:ln>
        </p:spPr>
      </p:pic>
    </p:spTree>
    <p:extLst>
      <p:ext uri="{BB962C8B-B14F-4D97-AF65-F5344CB8AC3E}">
        <p14:creationId xmlns:p14="http://schemas.microsoft.com/office/powerpoint/2010/main" val="1618423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hanh dia my so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305800" cy="6172200"/>
          </a:xfrm>
          <a:prstGeom prst="rect">
            <a:avLst/>
          </a:prstGeom>
          <a:noFill/>
          <a:ln>
            <a:noFill/>
          </a:ln>
        </p:spPr>
      </p:pic>
    </p:spTree>
    <p:extLst>
      <p:ext uri="{BB962C8B-B14F-4D97-AF65-F5344CB8AC3E}">
        <p14:creationId xmlns:p14="http://schemas.microsoft.com/office/powerpoint/2010/main" val="3891594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b="1" dirty="0">
                <a:latin typeface="Times New Roman" pitchFamily="18" charset="0"/>
                <a:cs typeface="Times New Roman" pitchFamily="18" charset="0"/>
              </a:rPr>
              <a:t>7. </a:t>
            </a:r>
            <a:r>
              <a:rPr lang="en-US" b="1" dirty="0" err="1">
                <a:latin typeface="Times New Roman" pitchFamily="18" charset="0"/>
                <a:cs typeface="Times New Roman" pitchFamily="18" charset="0"/>
              </a:rPr>
              <a:t>Hoàng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Thăng</a:t>
            </a:r>
            <a:r>
              <a:rPr lang="en-US" b="1" dirty="0">
                <a:latin typeface="Times New Roman" pitchFamily="18" charset="0"/>
                <a:cs typeface="Times New Roman" pitchFamily="18" charset="0"/>
              </a:rPr>
              <a:t> Long</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vi-VN" dirty="0">
                <a:latin typeface="+mj-lt"/>
              </a:rPr>
              <a:t>Hoàng Thành Thăng Long nay thuộc địa bàn của phường Điện Biên và phường Quán Thánh, quận Ba Đình, Hà Nội. </a:t>
            </a:r>
          </a:p>
          <a:p>
            <a:r>
              <a:rPr lang="vi-VN" dirty="0">
                <a:latin typeface="+mj-lt"/>
              </a:rPr>
              <a:t>Khu di tích Hoàng Thành Thăng Long có tổng diện tích là 18.395ha bao gồm các khu khảo cổ 18 Hoàng Diệu và các di tích khác còn sót lại trong khu di tích Thành cổ Hà Nội như Đoan Môn, cột cờ Hà Nội, điện Kính Thiên, nhà D67, Bắc Môn, Hậu Lâu, tường thành và 8 cổng hành cung dưới thời Nguyễn.</a:t>
            </a:r>
            <a:endParaRPr lang="en-US" dirty="0">
              <a:latin typeface="+mj-lt"/>
            </a:endParaRPr>
          </a:p>
        </p:txBody>
      </p:sp>
    </p:spTree>
    <p:extLst>
      <p:ext uri="{BB962C8B-B14F-4D97-AF65-F5344CB8AC3E}">
        <p14:creationId xmlns:p14="http://schemas.microsoft.com/office/powerpoint/2010/main" val="3992853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534400" cy="5181600"/>
          </a:xfrm>
        </p:spPr>
        <p:txBody>
          <a:bodyPr>
            <a:normAutofit fontScale="90000"/>
          </a:bodyPr>
          <a:lstStyle/>
          <a:p>
            <a:pPr algn="l"/>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Với</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nguồn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phú</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dài</a:t>
            </a:r>
            <a:r>
              <a:rPr lang="en-US" b="1" dirty="0">
                <a:latin typeface="Times New Roman" pitchFamily="18" charset="0"/>
                <a:cs typeface="Times New Roman" pitchFamily="18" charset="0"/>
              </a:rPr>
              <a:t> 4000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lịch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góp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có</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nhiều</a:t>
            </a:r>
            <a:r>
              <a:rPr lang="en-US" b="1" dirty="0" smtClean="0">
                <a:latin typeface="Times New Roman" pitchFamily="18" charset="0"/>
                <a:cs typeface="Times New Roman" pitchFamily="18" charset="0"/>
              </a:rPr>
              <a:t> di </a:t>
            </a:r>
            <a:r>
              <a:rPr lang="en-US" b="1" dirty="0" err="1" smtClean="0">
                <a:latin typeface="Times New Roman" pitchFamily="18" charset="0"/>
                <a:cs typeface="Times New Roman" pitchFamily="18" charset="0"/>
              </a:rPr>
              <a:t>sản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22 di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UNESCO </a:t>
            </a:r>
            <a:r>
              <a:rPr lang="en-US" b="1" dirty="0" err="1">
                <a:latin typeface="Times New Roman" pitchFamily="18" charset="0"/>
                <a:cs typeface="Times New Roman" pitchFamily="18" charset="0"/>
              </a:rPr>
              <a:t>vinh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danh</a:t>
            </a:r>
            <a:r>
              <a:rPr lang="en-US" b="1" dirty="0">
                <a:latin typeface="Times New Roman" pitchFamily="18" charset="0"/>
                <a:cs typeface="Times New Roman" pitchFamily="18" charset="0"/>
              </a:rPr>
              <a:t>.</a:t>
            </a:r>
            <a:br>
              <a:rPr lang="en-US" b="1"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5715000"/>
            <a:ext cx="8229600" cy="792163"/>
          </a:xfrm>
        </p:spPr>
        <p:txBody>
          <a:bodyPr/>
          <a:lstStyle/>
          <a:p>
            <a:pPr marL="0" indent="0">
              <a:buNone/>
            </a:pPr>
            <a:endParaRPr lang="en-US" dirty="0"/>
          </a:p>
        </p:txBody>
      </p:sp>
    </p:spTree>
    <p:extLst>
      <p:ext uri="{BB962C8B-B14F-4D97-AF65-F5344CB8AC3E}">
        <p14:creationId xmlns:p14="http://schemas.microsoft.com/office/powerpoint/2010/main" val="2513020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oÃ ng ThÃ nh ThÄng Lo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534400" cy="6248400"/>
          </a:xfrm>
          <a:prstGeom prst="rect">
            <a:avLst/>
          </a:prstGeom>
          <a:noFill/>
          <a:ln>
            <a:noFill/>
          </a:ln>
        </p:spPr>
      </p:pic>
    </p:spTree>
    <p:extLst>
      <p:ext uri="{BB962C8B-B14F-4D97-AF65-F5344CB8AC3E}">
        <p14:creationId xmlns:p14="http://schemas.microsoft.com/office/powerpoint/2010/main" val="235356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249362"/>
          </a:xfrm>
        </p:spPr>
        <p:txBody>
          <a:bodyPr>
            <a:normAutofit fontScale="90000"/>
          </a:bodyPr>
          <a:lstStyle/>
          <a:p>
            <a:pPr algn="l"/>
            <a:r>
              <a:rPr lang="vi-VN" sz="2700" dirty="0" smtClean="0"/>
              <a:t>Cột </a:t>
            </a:r>
            <a:r>
              <a:rPr lang="vi-VN" sz="2700" dirty="0"/>
              <a:t>cờ Hà </a:t>
            </a:r>
            <a:r>
              <a:rPr lang="vi-VN" sz="2700" dirty="0" smtClean="0"/>
              <a:t>Nội </a:t>
            </a:r>
            <a:r>
              <a:rPr lang="vi-VN" sz="2700" dirty="0"/>
              <a:t>được xây dựng vào năm 1812 dưới triều Gia Long. Cột cờ cao 60m, gồm có chân đế, thân cột và </a:t>
            </a:r>
            <a:r>
              <a:rPr lang="vi-VN" sz="2700" dirty="0" smtClean="0"/>
              <a:t>vọng</a:t>
            </a:r>
            <a:r>
              <a:rPr lang="en-US" sz="2700" dirty="0" smtClean="0"/>
              <a:t> </a:t>
            </a:r>
            <a:r>
              <a:rPr lang="vi-VN" sz="2700" dirty="0" smtClean="0"/>
              <a:t>canh</a:t>
            </a:r>
            <a:r>
              <a:rPr lang="en-US" sz="2700" dirty="0" smtClean="0"/>
              <a:t> </a:t>
            </a:r>
            <a:r>
              <a:rPr lang="vi-VN" sz="2700" dirty="0" smtClean="0"/>
              <a:t>. </a:t>
            </a:r>
            <a:r>
              <a:rPr lang="vi-VN" sz="2700" dirty="0"/>
              <a:t>Chân đế có hình vuông với diện </a:t>
            </a:r>
            <a:r>
              <a:rPr lang="vi-VN" sz="2700" dirty="0" smtClean="0"/>
              <a:t>tích </a:t>
            </a:r>
            <a:r>
              <a:rPr lang="vi-VN" sz="2700" dirty="0"/>
              <a:t>là 2007m² và bao gồm 3 </a:t>
            </a:r>
            <a:r>
              <a:rPr lang="vi-VN" sz="2700" dirty="0" smtClean="0"/>
              <a:t>cấ</a:t>
            </a:r>
            <a:r>
              <a:rPr lang="en-US" sz="2700" dirty="0"/>
              <a:t>p</a:t>
            </a:r>
          </a:p>
        </p:txBody>
      </p:sp>
      <p:pic>
        <p:nvPicPr>
          <p:cNvPr id="4" name="Content Placeholder 3" descr="cá»t cá» HÃ  Ná»i"/>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53400" cy="5105400"/>
          </a:xfrm>
          <a:prstGeom prst="rect">
            <a:avLst/>
          </a:prstGeom>
          <a:noFill/>
          <a:ln>
            <a:noFill/>
          </a:ln>
        </p:spPr>
      </p:pic>
    </p:spTree>
    <p:extLst>
      <p:ext uri="{BB962C8B-B14F-4D97-AF65-F5344CB8AC3E}">
        <p14:creationId xmlns:p14="http://schemas.microsoft.com/office/powerpoint/2010/main" val="2598084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2438400"/>
          </a:xfrm>
        </p:spPr>
        <p:txBody>
          <a:bodyPr>
            <a:normAutofit fontScale="90000"/>
          </a:bodyPr>
          <a:lstStyle/>
          <a:p>
            <a:pPr algn="l"/>
            <a:r>
              <a:rPr lang="vi-VN" sz="2700" b="1" dirty="0"/>
              <a:t>Hậu </a:t>
            </a:r>
            <a:r>
              <a:rPr lang="vi-VN" sz="2700" b="1" dirty="0" smtClean="0"/>
              <a:t>Lâu</a:t>
            </a:r>
            <a:r>
              <a:rPr lang="en-US" sz="2700" b="1" dirty="0" smtClean="0"/>
              <a:t>:</a:t>
            </a:r>
            <a:r>
              <a:rPr lang="en-US" b="1" dirty="0" smtClean="0"/>
              <a:t> </a:t>
            </a:r>
            <a:r>
              <a:rPr lang="vi-VN" sz="2700" dirty="0" smtClean="0"/>
              <a:t>Hay </a:t>
            </a:r>
            <a:r>
              <a:rPr lang="vi-VN" sz="2700" dirty="0"/>
              <a:t>còn được gọi là Lầu Tĩnh Bắc (Tĩnh Bắc lâu) là một toà lầu xây phía sau cụm kiến trúc điện Kính Thiên là hành cung của thành cổ Hà Nội. Tuy ở sau hành cung nhưng lại là phía bắc, xây với ý đồ phong thuỷ giữ yên bình phía bắc hành cung. Đây cũng là nơi ở của hoàng hậu và các công chúa trong thời kì phong kiến.</a:t>
            </a:r>
            <a:br>
              <a:rPr lang="vi-VN" sz="2700" dirty="0"/>
            </a:br>
            <a:endParaRPr lang="en-US" sz="2700" dirty="0"/>
          </a:p>
        </p:txBody>
      </p:sp>
      <p:pic>
        <p:nvPicPr>
          <p:cNvPr id="4" name="Content Placeholder 3" descr="Háº­u LÃ¢u"/>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7355175" cy="3733800"/>
          </a:xfrm>
          <a:prstGeom prst="rect">
            <a:avLst/>
          </a:prstGeom>
          <a:noFill/>
          <a:ln>
            <a:noFill/>
          </a:ln>
        </p:spPr>
      </p:pic>
    </p:spTree>
    <p:extLst>
      <p:ext uri="{BB962C8B-B14F-4D97-AF65-F5344CB8AC3E}">
        <p14:creationId xmlns:p14="http://schemas.microsoft.com/office/powerpoint/2010/main" val="5826658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782762"/>
          </a:xfrm>
        </p:spPr>
        <p:txBody>
          <a:bodyPr>
            <a:normAutofit fontScale="90000"/>
          </a:bodyPr>
          <a:lstStyle/>
          <a:p>
            <a:pPr algn="l"/>
            <a:r>
              <a:rPr lang="en-US" sz="2700" b="1" dirty="0" smtClean="0"/>
              <a:t/>
            </a:r>
            <a:br>
              <a:rPr lang="en-US" sz="2700" b="1" dirty="0" smtClean="0"/>
            </a:br>
            <a:r>
              <a:rPr lang="vi-VN" sz="2700" b="1" dirty="0" smtClean="0"/>
              <a:t>Cửa Bắc</a:t>
            </a:r>
            <a:r>
              <a:rPr lang="en-US" sz="2700" b="1" dirty="0" smtClean="0"/>
              <a:t>: </a:t>
            </a:r>
            <a:r>
              <a:rPr lang="vi-VN" sz="2700" dirty="0" smtClean="0"/>
              <a:t>Đây </a:t>
            </a:r>
            <a:r>
              <a:rPr lang="vi-VN" sz="2700" dirty="0"/>
              <a:t>là một trong năm cổng của thành Hà Nội dưới thời Nguyễn. Ở Cửa Bắc còn lưu giữ lại hai vết đại bác do pháo thuyền Pháp bắn từ sông Hồng năm 1882 khi Pháp hạ thành Hà Nội lần thứ hai. Ngày nay trên cổng thành là nơi thờ hai vị tổng đốc Hà Nội là Nguyễn Tri Phương và Hoàng Diệu.</a:t>
            </a:r>
            <a:br>
              <a:rPr lang="vi-VN" sz="2700" dirty="0"/>
            </a:br>
            <a:endParaRPr lang="en-US" sz="2700" dirty="0"/>
          </a:p>
        </p:txBody>
      </p:sp>
      <p:pic>
        <p:nvPicPr>
          <p:cNvPr id="4" name="Content Placeholder 3" descr="Cá»­a Báº¯c"/>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209801"/>
            <a:ext cx="7696200" cy="4572000"/>
          </a:xfrm>
          <a:prstGeom prst="rect">
            <a:avLst/>
          </a:prstGeom>
          <a:noFill/>
          <a:ln>
            <a:noFill/>
          </a:ln>
        </p:spPr>
      </p:pic>
    </p:spTree>
    <p:extLst>
      <p:ext uri="{BB962C8B-B14F-4D97-AF65-F5344CB8AC3E}">
        <p14:creationId xmlns:p14="http://schemas.microsoft.com/office/powerpoint/2010/main" val="1268748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2392362"/>
          </a:xfrm>
        </p:spPr>
        <p:txBody>
          <a:bodyPr>
            <a:normAutofit fontScale="90000"/>
          </a:bodyPr>
          <a:lstStyle/>
          <a:p>
            <a:pPr algn="l"/>
            <a:r>
              <a:rPr lang="vi-VN" sz="2700" b="1" dirty="0"/>
              <a:t>Nhà </a:t>
            </a:r>
            <a:r>
              <a:rPr lang="vi-VN" sz="2700" b="1" dirty="0" smtClean="0"/>
              <a:t>D67</a:t>
            </a:r>
            <a:r>
              <a:rPr lang="en-US" sz="2700" b="1" dirty="0" smtClean="0"/>
              <a:t>: </a:t>
            </a:r>
            <a:r>
              <a:rPr lang="vi-VN" sz="2700" dirty="0" smtClean="0"/>
              <a:t>Đây </a:t>
            </a:r>
            <a:r>
              <a:rPr lang="vi-VN" sz="2700" dirty="0"/>
              <a:t>là nơi Bộ quốc phòng, Bộ Chính trị và Quân uỷ Trung ương đã đưa ra những quyết định lịch sử đánh dấu những mốc son của cách mạng Việt Nam. Đó là những cuộc tổng tiến công Tết Mậu Thân năm 1968, năm 1972 và đỉnh cao đó là chiến dịch Hồ Chí Minh năm 1975 giải phóng miền Nam thống nhất đất nước.</a:t>
            </a:r>
            <a:br>
              <a:rPr lang="vi-VN" sz="2700" dirty="0"/>
            </a:br>
            <a:endParaRPr lang="en-US" sz="2700" dirty="0"/>
          </a:p>
        </p:txBody>
      </p:sp>
      <p:pic>
        <p:nvPicPr>
          <p:cNvPr id="4" name="Content Placeholder 3" descr="NhÃ  D6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362200"/>
            <a:ext cx="7753350" cy="4495800"/>
          </a:xfrm>
          <a:prstGeom prst="rect">
            <a:avLst/>
          </a:prstGeom>
          <a:noFill/>
          <a:ln>
            <a:noFill/>
          </a:ln>
        </p:spPr>
      </p:pic>
    </p:spTree>
    <p:extLst>
      <p:ext uri="{BB962C8B-B14F-4D97-AF65-F5344CB8AC3E}">
        <p14:creationId xmlns:p14="http://schemas.microsoft.com/office/powerpoint/2010/main" val="36933481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Times New Roman" pitchFamily="18" charset="0"/>
                <a:cs typeface="Times New Roman" pitchFamily="18" charset="0"/>
              </a:rPr>
              <a:t>5.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a:t>
            </a:r>
            <a:endParaRPr lang="en-US" dirty="0"/>
          </a:p>
        </p:txBody>
      </p:sp>
      <p:sp>
        <p:nvSpPr>
          <p:cNvPr id="3" name="Content Placeholder 2"/>
          <p:cNvSpPr>
            <a:spLocks noGrp="1"/>
          </p:cNvSpPr>
          <p:nvPr>
            <p:ph idx="1"/>
          </p:nvPr>
        </p:nvSpPr>
        <p:spPr/>
        <p:txBody>
          <a:bodyPr/>
          <a:lstStyle/>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vi-VN" sz="2800" dirty="0">
                <a:latin typeface="Times New Roman" pitchFamily="18" charset="0"/>
                <a:cs typeface="Times New Roman" pitchFamily="18" charset="0"/>
              </a:rPr>
              <a:t> Hồ Quý Ly  xây dựng </a:t>
            </a:r>
            <a:r>
              <a:rPr lang="en-US" sz="2800" dirty="0">
                <a:latin typeface="Times New Roman" pitchFamily="18" charset="0"/>
                <a:cs typeface="Times New Roman" pitchFamily="18" charset="0"/>
              </a:rPr>
              <a:t>n</a:t>
            </a:r>
            <a:r>
              <a:rPr lang="vi-VN" sz="2800" dirty="0">
                <a:latin typeface="Times New Roman" pitchFamily="18" charset="0"/>
                <a:cs typeface="Times New Roman" pitchFamily="18" charset="0"/>
              </a:rPr>
              <a:t>ăm 1397 </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phận</a:t>
            </a:r>
            <a:r>
              <a:rPr lang="en-US" dirty="0">
                <a:latin typeface="Times New Roman" pitchFamily="18" charset="0"/>
                <a:cs typeface="Times New Roman" pitchFamily="18" charset="0"/>
              </a:rPr>
              <a:t>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Vĩnh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Lộc</a:t>
            </a:r>
            <a:r>
              <a:rPr lang="en-US" sz="2800" dirty="0">
                <a:latin typeface="Times New Roman" pitchFamily="18" charset="0"/>
                <a:cs typeface="Times New Roman" pitchFamily="18" charset="0"/>
              </a:rPr>
              <a:t> </a:t>
            </a:r>
            <a:r>
              <a:rPr lang="en-US" dirty="0" err="1">
                <a:latin typeface="Times New Roman" pitchFamily="18" charset="0"/>
                <a:cs typeface="Times New Roman" pitchFamily="18" charset="0"/>
              </a:rPr>
              <a:t>tỉnh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tòa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lớn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hiếm</a:t>
            </a:r>
            <a:r>
              <a:rPr lang="en-US" dirty="0">
                <a:latin typeface="Times New Roman" pitchFamily="18" charset="0"/>
                <a:cs typeface="Times New Roman" pitchFamily="18" charset="0"/>
              </a:rPr>
              <a:t> hoi ở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27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6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2011,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6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đệ</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UNESCO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hóa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a:t>
            </a:r>
            <a:br>
              <a:rPr lang="en-US" dirty="0">
                <a:latin typeface="Times New Roman" pitchFamily="18" charset="0"/>
                <a:cs typeface="Times New Roman" pitchFamily="18" charset="0"/>
              </a:rPr>
            </a:br>
            <a:endParaRPr lang="en-US" dirty="0"/>
          </a:p>
        </p:txBody>
      </p:sp>
    </p:spTree>
    <p:extLst>
      <p:ext uri="{BB962C8B-B14F-4D97-AF65-F5344CB8AC3E}">
        <p14:creationId xmlns:p14="http://schemas.microsoft.com/office/powerpoint/2010/main" val="3036509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2544762"/>
          </a:xfrm>
        </p:spPr>
        <p:txBody>
          <a:bodyPr>
            <a:normAutofit/>
          </a:bodyPr>
          <a:lstStyle/>
          <a:p>
            <a:pPr algn="l"/>
            <a:r>
              <a:rPr lang="en-US" b="1" dirty="0" smtClean="0"/>
              <a:t/>
            </a:r>
            <a:br>
              <a:rPr lang="en-US" b="1" dirty="0" smtClean="0"/>
            </a:br>
            <a:endParaRPr lang="en-US" dirty="0">
              <a:latin typeface="Times New Roman" pitchFamily="18" charset="0"/>
              <a:cs typeface="Times New Roman" pitchFamily="18" charset="0"/>
            </a:endParaRPr>
          </a:p>
        </p:txBody>
      </p:sp>
      <p:pic>
        <p:nvPicPr>
          <p:cNvPr id="8" name="Content Placeholder 7" descr="di sản thế giới, Vịnh Hạ Long, Tràng A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8458200" cy="6400801"/>
          </a:xfrm>
          <a:prstGeom prst="rect">
            <a:avLst/>
          </a:prstGeom>
          <a:noFill/>
          <a:ln>
            <a:noFill/>
          </a:ln>
        </p:spPr>
      </p:pic>
    </p:spTree>
    <p:extLst>
      <p:ext uri="{BB962C8B-B14F-4D97-AF65-F5344CB8AC3E}">
        <p14:creationId xmlns:p14="http://schemas.microsoft.com/office/powerpoint/2010/main" val="10843292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pPr algn="l"/>
            <a:r>
              <a:rPr lang="en-US" sz="2700" dirty="0" smtClean="0"/>
              <a:t/>
            </a:r>
            <a:br>
              <a:rPr lang="en-US" sz="2700" dirty="0" smtClean="0"/>
            </a:br>
            <a:r>
              <a:rPr lang="en-US" sz="2700" dirty="0"/>
              <a:t/>
            </a:r>
            <a:br>
              <a:rPr lang="en-US" sz="2700" dirty="0"/>
            </a:br>
            <a:r>
              <a:rPr lang="vi-VN" sz="2700" dirty="0" smtClean="0"/>
              <a:t>Thành </a:t>
            </a:r>
            <a:r>
              <a:rPr lang="vi-VN" sz="2700" dirty="0"/>
              <a:t>nội được xây dựng gần như vuông, có 4 cổng ở chính giữa các bức tường thành, cổng chính là cổng Nam. Các cổng có kiến trúc hình vòm, với những phiến đá được đục đẽo hình múi bưởi, xếp khít vào nhau. Tường thành cao trung bình từ 5-6m, riêng cổng Nam cao 10m.</a:t>
            </a:r>
            <a:br>
              <a:rPr lang="vi-VN" sz="2700" dirty="0"/>
            </a:br>
            <a:r>
              <a:rPr lang="vi-VN" dirty="0"/>
              <a:t/>
            </a:r>
            <a:br>
              <a:rPr lang="vi-VN" dirty="0"/>
            </a:br>
            <a:endParaRPr lang="en-US" dirty="0"/>
          </a:p>
        </p:txBody>
      </p:sp>
      <p:pic>
        <p:nvPicPr>
          <p:cNvPr id="4" name="Content Placeholder 3" descr="Cá»ng thÃ nh nhÃ  Há»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514600"/>
            <a:ext cx="7924799" cy="3962400"/>
          </a:xfrm>
          <a:prstGeom prst="rect">
            <a:avLst/>
          </a:prstGeom>
          <a:noFill/>
          <a:ln>
            <a:noFill/>
          </a:ln>
        </p:spPr>
      </p:pic>
    </p:spTree>
    <p:extLst>
      <p:ext uri="{BB962C8B-B14F-4D97-AF65-F5344CB8AC3E}">
        <p14:creationId xmlns:p14="http://schemas.microsoft.com/office/powerpoint/2010/main" val="301390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858962"/>
          </a:xfrm>
        </p:spPr>
        <p:txBody>
          <a:bodyPr>
            <a:normAutofit/>
          </a:bodyPr>
          <a:lstStyle/>
          <a:p>
            <a:pPr algn="l"/>
            <a:r>
              <a:rPr lang="en-US" sz="2700" dirty="0" smtClean="0"/>
              <a:t>  </a:t>
            </a:r>
            <a:r>
              <a:rPr lang="vi-VN" sz="2700" dirty="0" smtClean="0"/>
              <a:t>Bao </a:t>
            </a:r>
            <a:r>
              <a:rPr lang="vi-VN" sz="2700" dirty="0"/>
              <a:t>quanh Thành nội là Hào </a:t>
            </a:r>
            <a:r>
              <a:rPr lang="vi-VN" sz="2700" dirty="0" smtClean="0"/>
              <a:t>thành. </a:t>
            </a:r>
            <a:r>
              <a:rPr lang="vi-VN" sz="2700" dirty="0"/>
              <a:t>Hào thành có 4 cầu đá bắc vào 4 cửa Thành nội. Ngày nay nhiều phần của Hào thành đã bị che lấp, tuy nhiên vẫn có thể nhận thấy rõ ở phía Bắc, phía Đông và một nửa phía Nam.</a:t>
            </a:r>
            <a:endParaRPr lang="en-US" sz="2700" dirty="0"/>
          </a:p>
        </p:txBody>
      </p:sp>
      <p:pic>
        <p:nvPicPr>
          <p:cNvPr id="4" name="Content Placeholder 3" descr="HÃ o thÃ nh nhÃ  Há»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153400" cy="4419599"/>
          </a:xfrm>
          <a:prstGeom prst="rect">
            <a:avLst/>
          </a:prstGeom>
          <a:noFill/>
          <a:ln>
            <a:noFill/>
          </a:ln>
        </p:spPr>
      </p:pic>
    </p:spTree>
    <p:extLst>
      <p:ext uri="{BB962C8B-B14F-4D97-AF65-F5344CB8AC3E}">
        <p14:creationId xmlns:p14="http://schemas.microsoft.com/office/powerpoint/2010/main" val="14740592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2544762"/>
          </a:xfrm>
        </p:spPr>
        <p:txBody>
          <a:bodyPr>
            <a:noAutofit/>
          </a:bodyPr>
          <a:lstStyle/>
          <a:p>
            <a:pPr algn="l"/>
            <a:r>
              <a:rPr lang="en-US" sz="2400" dirty="0" smtClean="0"/>
              <a:t>  </a:t>
            </a:r>
            <a:r>
              <a:rPr lang="vi-VN" sz="2400" dirty="0" smtClean="0"/>
              <a:t>Đàn </a:t>
            </a:r>
            <a:r>
              <a:rPr lang="vi-VN" sz="2400" dirty="0"/>
              <a:t>tế Nam Giao hay còn gọi là đàn Nam Giao, là một công trình kiến trúc quan trọng, được xây dựng năm 1402 ở phía Tây Nam núi Đốn Sơn, nằm thẳng trên đường thần đạo từ cổng Nam nhìn ra, cách thành nhà Hồ khoảng 2,5km về phía Đông Nam. Đàn Nam Giao có diện tích 43.000 mét vuông, </a:t>
            </a:r>
            <a:r>
              <a:rPr lang="vi-VN" sz="2400" dirty="0" smtClean="0"/>
              <a:t>là </a:t>
            </a:r>
            <a:r>
              <a:rPr lang="vi-VN" sz="2400" dirty="0"/>
              <a:t>nơi tế trời, cầu mưa thuận gió hoà, quốc thái dân an, vương triều trường tồn, thịnh trị</a:t>
            </a:r>
            <a:endParaRPr lang="en-US" sz="2400" dirty="0"/>
          </a:p>
        </p:txBody>
      </p:sp>
      <p:pic>
        <p:nvPicPr>
          <p:cNvPr id="4" name="Content Placeholder 3" descr="ÄÃ n táº¿ Nam Giao - thÃ nh nhÃ  Há»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895600"/>
            <a:ext cx="8001000" cy="3657600"/>
          </a:xfrm>
          <a:prstGeom prst="rect">
            <a:avLst/>
          </a:prstGeom>
          <a:noFill/>
          <a:ln>
            <a:noFill/>
          </a:ln>
        </p:spPr>
      </p:pic>
    </p:spTree>
    <p:extLst>
      <p:ext uri="{BB962C8B-B14F-4D97-AF65-F5344CB8AC3E}">
        <p14:creationId xmlns:p14="http://schemas.microsoft.com/office/powerpoint/2010/main" val="75147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3505200"/>
          </a:xfrm>
        </p:spPr>
        <p:txBody>
          <a:bodyPr>
            <a:normAutofit/>
          </a:bodyPr>
          <a:lstStyle/>
          <a:p>
            <a:pPr algn="l" fontAlgn="base"/>
            <a:r>
              <a:rPr lang="en-US" sz="4000" b="1" dirty="0">
                <a:latin typeface="Times New Roman" pitchFamily="18" charset="0"/>
                <a:cs typeface="Times New Roman" pitchFamily="18" charset="0"/>
              </a:rPr>
              <a:t>* Di </a:t>
            </a:r>
            <a:r>
              <a:rPr lang="en-US" sz="4000" b="1" dirty="0" err="1">
                <a:latin typeface="Times New Roman" pitchFamily="18" charset="0"/>
                <a:cs typeface="Times New Roman" pitchFamily="18" charset="0"/>
              </a:rPr>
              <a:t>sản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thiên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nhiên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giới</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dirty="0" smtClean="0"/>
              <a:t>	</a:t>
            </a:r>
            <a:r>
              <a:rPr lang="en-US" sz="3200" b="1" dirty="0" smtClean="0">
                <a:latin typeface="Times New Roman" pitchFamily="18" charset="0"/>
                <a:cs typeface="Times New Roman" pitchFamily="18" charset="0"/>
              </a:rPr>
              <a:t>1</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Vịnh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Hạ</a:t>
            </a:r>
            <a:r>
              <a:rPr lang="en-US" sz="3200" b="1" dirty="0">
                <a:latin typeface="Times New Roman" pitchFamily="18" charset="0"/>
                <a:cs typeface="Times New Roman" pitchFamily="18" charset="0"/>
              </a:rPr>
              <a:t> Long</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2</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Vườn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Quốc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Nha</a:t>
            </a:r>
            <a:r>
              <a:rPr lang="en-US" sz="3200" b="1" dirty="0">
                <a:latin typeface="Times New Roman" pitchFamily="18" charset="0"/>
                <a:cs typeface="Times New Roman" pitchFamily="18" charset="0"/>
              </a:rPr>
              <a:t> – </a:t>
            </a:r>
            <a:r>
              <a:rPr lang="en-US" sz="3200" b="1" dirty="0" err="1">
                <a:latin typeface="Times New Roman" pitchFamily="18" charset="0"/>
                <a:cs typeface="Times New Roman" pitchFamily="18" charset="0"/>
              </a:rPr>
              <a:t>Kẻ</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Bàng</a:t>
            </a: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3</a:t>
            </a:r>
            <a:r>
              <a:rPr lang="en-US" sz="3200" b="1" dirty="0">
                <a:latin typeface="Times New Roman" pitchFamily="18" charset="0"/>
                <a:cs typeface="Times New Roman" pitchFamily="18" charset="0"/>
              </a:rPr>
              <a:t>. Cao </a:t>
            </a:r>
            <a:r>
              <a:rPr lang="en-US" sz="3200" b="1" dirty="0" err="1">
                <a:latin typeface="Times New Roman" pitchFamily="18" charset="0"/>
                <a:cs typeface="Times New Roman" pitchFamily="18" charset="0"/>
              </a:rPr>
              <a:t>nguyên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19400"/>
            <a:ext cx="8077200" cy="5287963"/>
          </a:xfrm>
        </p:spPr>
        <p:txBody>
          <a:bodyPr/>
          <a:lstStyle/>
          <a:p>
            <a:pPr marL="0" indent="0" fontAlgn="base">
              <a:buNone/>
            </a:pPr>
            <a:r>
              <a:rPr lang="en-US" sz="4000" b="1" dirty="0">
                <a:latin typeface="Times New Roman" pitchFamily="18" charset="0"/>
                <a:cs typeface="Times New Roman" pitchFamily="18" charset="0"/>
              </a:rPr>
              <a:t>* Di </a:t>
            </a:r>
            <a:r>
              <a:rPr lang="en-US" sz="4000" b="1" dirty="0" err="1">
                <a:latin typeface="Times New Roman" pitchFamily="18" charset="0"/>
                <a:cs typeface="Times New Roman" pitchFamily="18" charset="0"/>
              </a:rPr>
              <a:t>sản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văn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hóa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vật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thể</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giới</a:t>
            </a:r>
            <a:endParaRPr lang="en-US" sz="4000" dirty="0">
              <a:latin typeface="Times New Roman" pitchFamily="18" charset="0"/>
              <a:cs typeface="Times New Roman" pitchFamily="18" charset="0"/>
            </a:endParaRPr>
          </a:p>
          <a:p>
            <a:pPr marL="0" indent="0" fontAlgn="base">
              <a:buNone/>
            </a:pPr>
            <a:r>
              <a:rPr lang="en-US" sz="24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4</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di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Huế</a:t>
            </a:r>
            <a:endParaRPr lang="en-US" dirty="0">
              <a:latin typeface="Times New Roman" pitchFamily="18" charset="0"/>
              <a:cs typeface="Times New Roman" pitchFamily="18" charset="0"/>
            </a:endParaRPr>
          </a:p>
          <a:p>
            <a:pPr marL="0" indent="0" fontAlgn="base">
              <a:buNone/>
            </a:pPr>
            <a:r>
              <a:rPr lang="en-US" b="1" dirty="0" smtClean="0">
                <a:latin typeface="Times New Roman" pitchFamily="18" charset="0"/>
                <a:cs typeface="Times New Roman" pitchFamily="18" charset="0"/>
              </a:rPr>
              <a:t>	5</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An</a:t>
            </a:r>
            <a:endParaRPr lang="en-US" dirty="0">
              <a:latin typeface="Times New Roman" pitchFamily="18" charset="0"/>
              <a:cs typeface="Times New Roman" pitchFamily="18" charset="0"/>
            </a:endParaRPr>
          </a:p>
          <a:p>
            <a:pPr marL="0" indent="0" fontAlgn="base">
              <a:buNone/>
            </a:pPr>
            <a:r>
              <a:rPr lang="en-US" b="1" dirty="0" smtClean="0">
                <a:latin typeface="Times New Roman" pitchFamily="18" charset="0"/>
                <a:cs typeface="Times New Roman" pitchFamily="18" charset="0"/>
              </a:rPr>
              <a:t>	6</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Sơn</a:t>
            </a:r>
            <a:endParaRPr lang="en-US" dirty="0">
              <a:latin typeface="Times New Roman" pitchFamily="18" charset="0"/>
              <a:cs typeface="Times New Roman" pitchFamily="18" charset="0"/>
            </a:endParaRPr>
          </a:p>
          <a:p>
            <a:pPr marL="0" indent="0" fontAlgn="base">
              <a:buNone/>
            </a:pPr>
            <a:r>
              <a:rPr lang="en-US" b="1" dirty="0" smtClean="0">
                <a:latin typeface="Times New Roman" pitchFamily="18" charset="0"/>
                <a:cs typeface="Times New Roman" pitchFamily="18" charset="0"/>
              </a:rPr>
              <a:t>	7</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Thăng</a:t>
            </a:r>
            <a:r>
              <a:rPr lang="en-US" b="1" dirty="0">
                <a:latin typeface="Times New Roman" pitchFamily="18" charset="0"/>
                <a:cs typeface="Times New Roman" pitchFamily="18" charset="0"/>
              </a:rPr>
              <a:t> Long</a:t>
            </a:r>
            <a:endParaRPr lang="en-US" dirty="0">
              <a:latin typeface="Times New Roman" pitchFamily="18" charset="0"/>
              <a:cs typeface="Times New Roman" pitchFamily="18" charset="0"/>
            </a:endParaRPr>
          </a:p>
          <a:p>
            <a:pPr marL="0" indent="0" fontAlgn="base">
              <a:buNone/>
            </a:pPr>
            <a:r>
              <a:rPr lang="en-US" b="1" dirty="0" smtClean="0">
                <a:latin typeface="Times New Roman" pitchFamily="18" charset="0"/>
                <a:cs typeface="Times New Roman" pitchFamily="18" charset="0"/>
              </a:rPr>
              <a:t>	8</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Hồ</a:t>
            </a:r>
            <a:endParaRPr lang="en-US"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417709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a:t>   </a:t>
            </a:r>
            <a:r>
              <a:rPr lang="en-US" dirty="0" err="1">
                <a:latin typeface="Times New Roman" pitchFamily="18" charset="0"/>
                <a:cs typeface="Times New Roman" pitchFamily="18" charset="0"/>
              </a:rPr>
              <a:t>Giếng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vua</a:t>
            </a:r>
            <a:r>
              <a:rPr lang="en-US" dirty="0">
                <a:latin typeface="Times New Roman" pitchFamily="18" charset="0"/>
                <a:cs typeface="Times New Roman" pitchFamily="18" charset="0"/>
              </a:rPr>
              <a:t> ở </a:t>
            </a:r>
            <a:r>
              <a:rPr lang="en-US" dirty="0" err="1">
                <a:latin typeface="Times New Roman" pitchFamily="18" charset="0"/>
                <a:cs typeface="Times New Roman" pitchFamily="18" charset="0"/>
              </a:rPr>
              <a:t>Đàn</a:t>
            </a:r>
            <a:r>
              <a:rPr lang="en-US" dirty="0">
                <a:latin typeface="Times New Roman" pitchFamily="18" charset="0"/>
                <a:cs typeface="Times New Roman" pitchFamily="18" charset="0"/>
              </a:rPr>
              <a:t> Nam </a:t>
            </a:r>
            <a:r>
              <a:rPr lang="en-US" dirty="0" err="1">
                <a:latin typeface="Times New Roman" pitchFamily="18" charset="0"/>
                <a:cs typeface="Times New Roman" pitchFamily="18" charset="0"/>
              </a:rPr>
              <a:t>Giao</a:t>
            </a:r>
            <a:endParaRPr lang="en-US" dirty="0">
              <a:latin typeface="Times New Roman" pitchFamily="18" charset="0"/>
              <a:cs typeface="Times New Roman" pitchFamily="18" charset="0"/>
            </a:endParaRPr>
          </a:p>
        </p:txBody>
      </p:sp>
      <p:pic>
        <p:nvPicPr>
          <p:cNvPr id="4" name="Content Placeholder 3" descr="Giáº¿ng vua á» ÄÃ n Nam Giao - thÃ nh nhÃ  Há» "/>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620000" cy="5181600"/>
          </a:xfrm>
          <a:prstGeom prst="rect">
            <a:avLst/>
          </a:prstGeom>
          <a:noFill/>
          <a:ln>
            <a:noFill/>
          </a:ln>
        </p:spPr>
      </p:pic>
    </p:spTree>
    <p:extLst>
      <p:ext uri="{BB962C8B-B14F-4D97-AF65-F5344CB8AC3E}">
        <p14:creationId xmlns:p14="http://schemas.microsoft.com/office/powerpoint/2010/main" val="40994654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THẢO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LUẬN</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4400" dirty="0" err="1" smtClean="0">
                <a:latin typeface="Times New Roman" pitchFamily="18" charset="0"/>
                <a:cs typeface="Times New Roman" pitchFamily="18" charset="0"/>
              </a:rPr>
              <a:t>Trách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nhiệm</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của</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học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sinh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đối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với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các</a:t>
            </a:r>
            <a:r>
              <a:rPr lang="en-US" sz="4400" dirty="0" smtClean="0">
                <a:latin typeface="Times New Roman" pitchFamily="18" charset="0"/>
                <a:cs typeface="Times New Roman" pitchFamily="18" charset="0"/>
              </a:rPr>
              <a:t> di </a:t>
            </a:r>
            <a:r>
              <a:rPr lang="en-US" sz="4400" dirty="0" err="1" smtClean="0">
                <a:latin typeface="Times New Roman" pitchFamily="18" charset="0"/>
                <a:cs typeface="Times New Roman" pitchFamily="18" charset="0"/>
              </a:rPr>
              <a:t>sản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văn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hóa</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1515806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411162"/>
          </a:xfrm>
        </p:spPr>
        <p:txBody>
          <a:bodyPr>
            <a:normAutofit fontScale="90000"/>
          </a:bodyPr>
          <a:lstStyle/>
          <a:p>
            <a:endParaRPr lang="en-US" dirty="0"/>
          </a:p>
        </p:txBody>
      </p:sp>
      <p:sp>
        <p:nvSpPr>
          <p:cNvPr id="3" name="Content Placeholder 2"/>
          <p:cNvSpPr>
            <a:spLocks noGrp="1"/>
          </p:cNvSpPr>
          <p:nvPr>
            <p:ph idx="1"/>
          </p:nvPr>
        </p:nvSpPr>
        <p:spPr>
          <a:xfrm>
            <a:off x="457200" y="304800"/>
            <a:ext cx="8229600" cy="5821363"/>
          </a:xfrm>
        </p:spPr>
        <p:txBody>
          <a:bodyPr>
            <a:normAutofit fontScale="77500" lnSpcReduction="20000"/>
          </a:bodyPr>
          <a:lstStyle/>
          <a:p>
            <a:pPr marL="0" indent="0">
              <a:buNone/>
            </a:pPr>
            <a:endParaRPr lang="en-US" dirty="0" smtClean="0"/>
          </a:p>
          <a:p>
            <a:pPr marL="0" indent="0">
              <a:buNone/>
            </a:pPr>
            <a:r>
              <a:rPr lang="en-US" sz="4800" b="1" dirty="0" smtClean="0">
                <a:latin typeface="+mj-lt"/>
              </a:rPr>
              <a:t> -  </a:t>
            </a:r>
            <a:r>
              <a:rPr lang="vi-VN" sz="4800" b="1" dirty="0" smtClean="0">
                <a:latin typeface="+mj-lt"/>
              </a:rPr>
              <a:t>Giữ </a:t>
            </a:r>
            <a:r>
              <a:rPr lang="vi-VN" sz="4800" b="1" dirty="0">
                <a:latin typeface="+mj-lt"/>
              </a:rPr>
              <a:t>gìn sạch sẽ các di sản văn </a:t>
            </a:r>
            <a:r>
              <a:rPr lang="vi-VN" sz="4800" b="1" dirty="0" smtClean="0">
                <a:latin typeface="+mj-lt"/>
              </a:rPr>
              <a:t>hóa</a:t>
            </a:r>
            <a:endParaRPr lang="en-US" sz="4800" b="1" dirty="0" smtClean="0">
              <a:latin typeface="+mj-lt"/>
            </a:endParaRPr>
          </a:p>
          <a:p>
            <a:pPr marL="0" indent="0">
              <a:buNone/>
            </a:pPr>
            <a:r>
              <a:rPr lang="en-US" sz="4800" b="1" dirty="0">
                <a:latin typeface="+mj-lt"/>
              </a:rPr>
              <a:t> </a:t>
            </a:r>
            <a:r>
              <a:rPr lang="en-US" sz="4800" b="1" dirty="0" smtClean="0">
                <a:latin typeface="+mj-lt"/>
              </a:rPr>
              <a:t>-  </a:t>
            </a:r>
            <a:r>
              <a:rPr lang="vi-VN" sz="4800" b="1" dirty="0" smtClean="0">
                <a:latin typeface="+mj-lt"/>
              </a:rPr>
              <a:t>Đi </a:t>
            </a:r>
            <a:r>
              <a:rPr lang="vi-VN" sz="4800" b="1" dirty="0">
                <a:latin typeface="+mj-lt"/>
              </a:rPr>
              <a:t>tham quan, tìm hiểu các di tích lịch sử, di sản văn </a:t>
            </a:r>
            <a:r>
              <a:rPr lang="vi-VN" sz="4800" b="1" dirty="0" smtClean="0">
                <a:latin typeface="+mj-lt"/>
              </a:rPr>
              <a:t>hóa</a:t>
            </a:r>
            <a:endParaRPr lang="en-US" sz="4800" b="1" dirty="0" smtClean="0">
              <a:latin typeface="+mj-lt"/>
            </a:endParaRPr>
          </a:p>
          <a:p>
            <a:pPr marL="0" indent="0">
              <a:buNone/>
            </a:pPr>
            <a:r>
              <a:rPr lang="en-US" sz="4800" b="1" dirty="0" smtClean="0">
                <a:latin typeface="+mj-lt"/>
              </a:rPr>
              <a:t> - </a:t>
            </a:r>
            <a:r>
              <a:rPr lang="vi-VN" sz="4800" b="1" dirty="0" smtClean="0">
                <a:latin typeface="+mj-lt"/>
              </a:rPr>
              <a:t>Tuyên </a:t>
            </a:r>
            <a:r>
              <a:rPr lang="vi-VN" sz="4800" b="1" dirty="0">
                <a:latin typeface="+mj-lt"/>
              </a:rPr>
              <a:t>truyền, nhắc nhở mọi </a:t>
            </a:r>
            <a:r>
              <a:rPr lang="vi-VN" sz="4800" b="1" dirty="0" smtClean="0">
                <a:latin typeface="+mj-lt"/>
              </a:rPr>
              <a:t>người</a:t>
            </a:r>
            <a:endParaRPr lang="en-US" sz="4800" b="1" dirty="0" smtClean="0">
              <a:latin typeface="+mj-lt"/>
            </a:endParaRPr>
          </a:p>
          <a:p>
            <a:pPr marL="0" indent="0">
              <a:buNone/>
            </a:pPr>
            <a:r>
              <a:rPr lang="en-US" sz="4800" b="1" dirty="0" smtClean="0">
                <a:latin typeface="+mj-lt"/>
              </a:rPr>
              <a:t> - </a:t>
            </a:r>
            <a:r>
              <a:rPr lang="vi-VN" sz="4800" b="1" dirty="0" smtClean="0">
                <a:latin typeface="+mj-lt"/>
              </a:rPr>
              <a:t>Tổ </a:t>
            </a:r>
            <a:r>
              <a:rPr lang="vi-VN" sz="4800" b="1" dirty="0">
                <a:latin typeface="+mj-lt"/>
              </a:rPr>
              <a:t>chức, tham gia bảo vệ các di sản </a:t>
            </a:r>
            <a:r>
              <a:rPr lang="vi-VN" sz="4800" b="1" dirty="0" smtClean="0">
                <a:latin typeface="+mj-lt"/>
              </a:rPr>
              <a:t>văn </a:t>
            </a:r>
            <a:r>
              <a:rPr lang="vi-VN" sz="4800" b="1" dirty="0">
                <a:latin typeface="+mj-lt"/>
              </a:rPr>
              <a:t>hóa</a:t>
            </a:r>
            <a:r>
              <a:rPr lang="vi-VN" sz="4800" b="1" dirty="0" smtClean="0">
                <a:latin typeface="+mj-lt"/>
              </a:rPr>
              <a:t>.</a:t>
            </a:r>
            <a:endParaRPr lang="en-US" sz="4800" b="1" dirty="0" smtClean="0">
              <a:latin typeface="+mj-lt"/>
            </a:endParaRPr>
          </a:p>
          <a:p>
            <a:pPr marL="0" indent="0">
              <a:buNone/>
            </a:pPr>
            <a:r>
              <a:rPr lang="en-US" sz="4800" b="1" dirty="0" smtClean="0">
                <a:latin typeface="Times New Roman" pitchFamily="18" charset="0"/>
                <a:cs typeface="Times New Roman" pitchFamily="18" charset="0"/>
              </a:rPr>
              <a:t> - </a:t>
            </a:r>
            <a:r>
              <a:rPr lang="en-US" sz="4800" b="1" dirty="0" err="1" smtClean="0">
                <a:latin typeface="Times New Roman" pitchFamily="18" charset="0"/>
                <a:cs typeface="Times New Roman" pitchFamily="18" charset="0"/>
              </a:rPr>
              <a:t>Đấu</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tranh</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chống</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mọi</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hành</a:t>
            </a:r>
            <a:r>
              <a:rPr lang="en-US" sz="4800" b="1" dirty="0" smtClean="0">
                <a:latin typeface="Times New Roman" pitchFamily="18" charset="0"/>
                <a:cs typeface="Times New Roman" pitchFamily="18" charset="0"/>
              </a:rPr>
              <a:t> vi </a:t>
            </a:r>
            <a:r>
              <a:rPr lang="en-US" sz="4800" b="1" dirty="0" err="1" smtClean="0">
                <a:latin typeface="Times New Roman" pitchFamily="18" charset="0"/>
                <a:cs typeface="Times New Roman" pitchFamily="18" charset="0"/>
              </a:rPr>
              <a:t>xuyên</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tạc</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phá</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hoại</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257448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5592762"/>
          </a:xfrm>
        </p:spPr>
        <p:txBody>
          <a:bodyPr>
            <a:normAutofit fontScale="90000"/>
          </a:bodyPr>
          <a:lstStyle/>
          <a:p>
            <a:pPr algn="l" fontAlgn="base"/>
            <a:r>
              <a:rPr lang="en-US" b="1" dirty="0">
                <a:latin typeface="Times New Roman" pitchFamily="18" charset="0"/>
                <a:cs typeface="Times New Roman" pitchFamily="18" charset="0"/>
              </a:rPr>
              <a:t>* Di </a:t>
            </a:r>
            <a:r>
              <a:rPr lang="en-US" b="1" dirty="0" err="1">
                <a:latin typeface="Times New Roman" pitchFamily="18" charset="0"/>
                <a:cs typeface="Times New Roman" pitchFamily="18" charset="0"/>
              </a:rPr>
              <a:t>sản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hóa</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vật</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9</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cung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đình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Huế</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10</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cồng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chiêng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Tây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Nguyên</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11</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Dân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Quan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12</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trù</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13</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Hội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Gióng</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14</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xoan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Phú</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Thọ</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15</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Tín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cúng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Vương</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16</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Đờn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tử</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17</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giặm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Nghệ</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Tĩnh</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762000" y="5943600"/>
            <a:ext cx="8001000" cy="182563"/>
          </a:xfrm>
        </p:spPr>
        <p:txBody>
          <a:bodyPr>
            <a:normAutofit fontScale="25000" lnSpcReduction="20000"/>
          </a:bodyPr>
          <a:lstStyle/>
          <a:p>
            <a:pPr fontAlgn="base"/>
            <a:endParaRPr lang="en-US" dirty="0"/>
          </a:p>
        </p:txBody>
      </p:sp>
    </p:spTree>
    <p:extLst>
      <p:ext uri="{BB962C8B-B14F-4D97-AF65-F5344CB8AC3E}">
        <p14:creationId xmlns:p14="http://schemas.microsoft.com/office/powerpoint/2010/main" val="56455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534400" cy="3840162"/>
          </a:xfrm>
        </p:spPr>
        <p:txBody>
          <a:bodyPr>
            <a:normAutofit fontScale="90000"/>
          </a:bodyPr>
          <a:lstStyle/>
          <a:p>
            <a:pPr algn="l" fontAlgn="base"/>
            <a:r>
              <a:rPr lang="en-US" sz="2400" b="1" dirty="0" smtClean="0"/>
              <a:t/>
            </a:r>
            <a:br>
              <a:rPr lang="en-US" sz="2400" b="1" dirty="0" smtClean="0"/>
            </a:br>
            <a:r>
              <a:rPr lang="en-US" sz="2400" b="1" dirty="0"/>
              <a:t/>
            </a:r>
            <a:br>
              <a:rPr lang="en-US" sz="2400" b="1" dirty="0"/>
            </a:br>
            <a:r>
              <a:rPr lang="en-US" b="1" u="sng" dirty="0" smtClean="0">
                <a:latin typeface="Times New Roman" pitchFamily="18" charset="0"/>
                <a:cs typeface="Times New Roman" pitchFamily="18" charset="0"/>
              </a:rPr>
              <a:t>* </a:t>
            </a:r>
            <a:r>
              <a:rPr lang="en-US" b="1" u="sng" dirty="0">
                <a:latin typeface="Times New Roman" pitchFamily="18" charset="0"/>
                <a:cs typeface="Times New Roman" pitchFamily="18" charset="0"/>
              </a:rPr>
              <a:t>Di </a:t>
            </a:r>
            <a:r>
              <a:rPr lang="en-US" b="1" u="sng" dirty="0" err="1">
                <a:latin typeface="Times New Roman" pitchFamily="18" charset="0"/>
                <a:cs typeface="Times New Roman" pitchFamily="18" charset="0"/>
              </a:rPr>
              <a:t>sản</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tư</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liệu</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thế</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giới</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18</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Nguyễn</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19</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sĩ</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Miếu</a:t>
            </a:r>
            <a:r>
              <a:rPr lang="en-US" sz="3600" b="1" dirty="0">
                <a:latin typeface="Times New Roman" pitchFamily="18" charset="0"/>
                <a:cs typeface="Times New Roman" pitchFamily="18" charset="0"/>
              </a:rPr>
              <a:t> - </a:t>
            </a:r>
            <a:r>
              <a:rPr lang="en-US" sz="3600" b="1" dirty="0" err="1">
                <a:latin typeface="Times New Roman" pitchFamily="18" charset="0"/>
                <a:cs typeface="Times New Roman" pitchFamily="18" charset="0"/>
              </a:rPr>
              <a:t>Quốc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Tử</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Giám</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20</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chùa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Vĩnh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Nghiêm</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21</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bản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triều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Nguyễn</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b="1" dirty="0" smtClean="0"/>
              <a:t/>
            </a:r>
            <a:br>
              <a:rPr lang="en-US" sz="3600" b="1" dirty="0" smtClean="0"/>
            </a:br>
            <a:endParaRPr lang="en-US" sz="3600" dirty="0"/>
          </a:p>
        </p:txBody>
      </p:sp>
      <p:sp>
        <p:nvSpPr>
          <p:cNvPr id="3" name="Content Placeholder 2"/>
          <p:cNvSpPr>
            <a:spLocks noGrp="1"/>
          </p:cNvSpPr>
          <p:nvPr>
            <p:ph idx="1"/>
          </p:nvPr>
        </p:nvSpPr>
        <p:spPr>
          <a:xfrm>
            <a:off x="381000" y="4038600"/>
            <a:ext cx="8305800" cy="2087563"/>
          </a:xfrm>
        </p:spPr>
        <p:txBody>
          <a:bodyPr>
            <a:normAutofit/>
          </a:bodyPr>
          <a:lstStyle/>
          <a:p>
            <a:pPr marL="0" indent="0" fontAlgn="base">
              <a:buNone/>
            </a:pPr>
            <a:r>
              <a:rPr lang="en-US" sz="4000" b="1" u="sng" dirty="0">
                <a:latin typeface="Times New Roman" pitchFamily="18" charset="0"/>
                <a:cs typeface="Times New Roman" pitchFamily="18" charset="0"/>
              </a:rPr>
              <a:t>* Di </a:t>
            </a:r>
            <a:r>
              <a:rPr lang="en-US" sz="4000" b="1" u="sng" dirty="0" err="1">
                <a:latin typeface="Times New Roman" pitchFamily="18" charset="0"/>
                <a:cs typeface="Times New Roman" pitchFamily="18" charset="0"/>
              </a:rPr>
              <a:t>sản</a:t>
            </a:r>
            <a:r>
              <a:rPr lang="en-US" sz="4000" b="1" u="sng" dirty="0">
                <a:latin typeface="Times New Roman" pitchFamily="18" charset="0"/>
                <a:cs typeface="Times New Roman" pitchFamily="18" charset="0"/>
              </a:rPr>
              <a:t> </a:t>
            </a:r>
            <a:r>
              <a:rPr lang="en-US" sz="4000" b="1" u="sng" dirty="0" err="1">
                <a:latin typeface="Times New Roman" pitchFamily="18" charset="0"/>
                <a:cs typeface="Times New Roman" pitchFamily="18" charset="0"/>
              </a:rPr>
              <a:t>văn</a:t>
            </a:r>
            <a:r>
              <a:rPr lang="en-US" sz="4000" b="1" u="sng" dirty="0">
                <a:latin typeface="Times New Roman" pitchFamily="18" charset="0"/>
                <a:cs typeface="Times New Roman" pitchFamily="18" charset="0"/>
              </a:rPr>
              <a:t> </a:t>
            </a:r>
            <a:r>
              <a:rPr lang="en-US" sz="4000" b="1" u="sng" dirty="0" err="1">
                <a:latin typeface="Times New Roman" pitchFamily="18" charset="0"/>
                <a:cs typeface="Times New Roman" pitchFamily="18" charset="0"/>
              </a:rPr>
              <a:t>hóa</a:t>
            </a:r>
            <a:r>
              <a:rPr lang="en-US" sz="4000" b="1" u="sng" dirty="0">
                <a:latin typeface="Times New Roman" pitchFamily="18" charset="0"/>
                <a:cs typeface="Times New Roman" pitchFamily="18" charset="0"/>
              </a:rPr>
              <a:t> </a:t>
            </a:r>
            <a:r>
              <a:rPr lang="en-US" sz="4000" b="1" u="sng" dirty="0" err="1">
                <a:latin typeface="Times New Roman" pitchFamily="18" charset="0"/>
                <a:cs typeface="Times New Roman" pitchFamily="18" charset="0"/>
              </a:rPr>
              <a:t>hỗn</a:t>
            </a:r>
            <a:r>
              <a:rPr lang="en-US" sz="4000" b="1" u="sng" dirty="0">
                <a:latin typeface="Times New Roman" pitchFamily="18" charset="0"/>
                <a:cs typeface="Times New Roman" pitchFamily="18" charset="0"/>
              </a:rPr>
              <a:t> </a:t>
            </a:r>
            <a:r>
              <a:rPr lang="en-US" sz="4000" b="1" u="sng" dirty="0" err="1">
                <a:latin typeface="Times New Roman" pitchFamily="18" charset="0"/>
                <a:cs typeface="Times New Roman" pitchFamily="18" charset="0"/>
              </a:rPr>
              <a:t>hợp</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r>
              <a:rPr lang="en-US" b="1" dirty="0" smtClean="0">
                <a:latin typeface="Times New Roman" pitchFamily="18" charset="0"/>
                <a:cs typeface="Times New Roman" pitchFamily="18" charset="0"/>
              </a:rPr>
              <a:t>22</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Tràng</a:t>
            </a:r>
            <a:r>
              <a:rPr lang="en-US" b="1" dirty="0">
                <a:latin typeface="Times New Roman" pitchFamily="18" charset="0"/>
                <a:cs typeface="Times New Roman" pitchFamily="18" charset="0"/>
              </a:rPr>
              <a:t> An, </a:t>
            </a:r>
            <a:r>
              <a:rPr lang="en-US" b="1" dirty="0" err="1">
                <a:latin typeface="Times New Roman" pitchFamily="18" charset="0"/>
                <a:cs typeface="Times New Roman" pitchFamily="18" charset="0"/>
              </a:rPr>
              <a:t>Ninh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Bình</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5108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Quần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thể</a:t>
            </a:r>
            <a:r>
              <a:rPr lang="en-US" b="1" dirty="0">
                <a:latin typeface="Times New Roman" pitchFamily="18" charset="0"/>
                <a:cs typeface="Times New Roman" pitchFamily="18" charset="0"/>
              </a:rPr>
              <a:t> di </a:t>
            </a:r>
            <a:r>
              <a:rPr lang="en-US" b="1" dirty="0" err="1">
                <a:latin typeface="Times New Roman" pitchFamily="18" charset="0"/>
                <a:cs typeface="Times New Roman" pitchFamily="18" charset="0"/>
              </a:rPr>
              <a:t>tích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đô</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Huế</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Quần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Huế</a:t>
            </a:r>
            <a:r>
              <a:rPr lang="en-US" dirty="0">
                <a:latin typeface="Times New Roman" pitchFamily="18" charset="0"/>
                <a:cs typeface="Times New Roman" pitchFamily="18" charset="0"/>
              </a:rPr>
              <a:t> hay </a:t>
            </a:r>
            <a:r>
              <a:rPr lang="en-US" dirty="0" err="1">
                <a:latin typeface="Times New Roman" pitchFamily="18" charset="0"/>
                <a:cs typeface="Times New Roman" pitchFamily="18" charset="0"/>
              </a:rPr>
              <a:t>Quần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lịch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sử</a:t>
            </a:r>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triều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Nguyễn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trương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dựng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khoảng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từ</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kỷ</a:t>
            </a:r>
            <a:r>
              <a:rPr lang="en-US" dirty="0">
                <a:latin typeface="Times New Roman" pitchFamily="18" charset="0"/>
                <a:cs typeface="Times New Roman" pitchFamily="18" charset="0"/>
              </a:rPr>
              <a:t> 19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nửa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kỷ</a:t>
            </a:r>
            <a:r>
              <a:rPr lang="en-US" dirty="0">
                <a:latin typeface="Times New Roman" pitchFamily="18" charset="0"/>
                <a:cs typeface="Times New Roman" pitchFamily="18" charset="0"/>
              </a:rPr>
              <a:t> 20 </a:t>
            </a:r>
            <a:r>
              <a:rPr lang="en-US" dirty="0" err="1">
                <a:latin typeface="Times New Roman" pitchFamily="18" charset="0"/>
                <a:cs typeface="Times New Roman" pitchFamily="18" charset="0"/>
              </a:rPr>
              <a:t>trên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địa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đô</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xưa</a:t>
            </a:r>
            <a:r>
              <a:rPr lang="en-US" dirty="0">
                <a:latin typeface="Times New Roman" pitchFamily="18" charset="0"/>
                <a:cs typeface="Times New Roman" pitchFamily="18" charset="0"/>
              </a:rPr>
              <a:t>, nay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phạm</a:t>
            </a:r>
            <a:r>
              <a:rPr lang="en-US" dirty="0">
                <a:latin typeface="Times New Roman" pitchFamily="18" charset="0"/>
                <a:cs typeface="Times New Roman" pitchFamily="18" charset="0"/>
              </a:rPr>
              <a:t> vi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vùng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tỉnh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Thừa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Thiên-Huế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Việt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Nam.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UNESCO </a:t>
            </a: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Di </a:t>
            </a:r>
            <a:r>
              <a:rPr lang="en-US" dirty="0" err="1">
                <a:latin typeface="Times New Roman" pitchFamily="18" charset="0"/>
                <a:cs typeface="Times New Roman" pitchFamily="18" charset="0"/>
              </a:rPr>
              <a:t>sản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Thế</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ngày</a:t>
            </a:r>
            <a:r>
              <a:rPr lang="en-US" dirty="0">
                <a:latin typeface="Times New Roman" pitchFamily="18" charset="0"/>
                <a:cs typeface="Times New Roman" pitchFamily="18" charset="0"/>
              </a:rPr>
              <a:t> 11 </a:t>
            </a:r>
            <a:r>
              <a:rPr lang="en-US" dirty="0" err="1">
                <a:latin typeface="Times New Roman" pitchFamily="18" charset="0"/>
                <a:cs typeface="Times New Roman" pitchFamily="18" charset="0"/>
              </a:rPr>
              <a:t>tháng</a:t>
            </a:r>
            <a:r>
              <a:rPr lang="en-US" dirty="0">
                <a:latin typeface="Times New Roman" pitchFamily="18" charset="0"/>
                <a:cs typeface="Times New Roman" pitchFamily="18" charset="0"/>
              </a:rPr>
              <a:t> 12 </a:t>
            </a:r>
            <a:r>
              <a:rPr lang="en-US" dirty="0" err="1">
                <a:latin typeface="Times New Roman" pitchFamily="18" charset="0"/>
                <a:cs typeface="Times New Roman" pitchFamily="18" charset="0"/>
              </a:rPr>
              <a:t>năm</a:t>
            </a:r>
            <a:r>
              <a:rPr lang="en-US" dirty="0">
                <a:latin typeface="Times New Roman" pitchFamily="18" charset="0"/>
                <a:cs typeface="Times New Roman" pitchFamily="18" charset="0"/>
              </a:rPr>
              <a:t> 1993.</a:t>
            </a:r>
          </a:p>
          <a:p>
            <a:endParaRPr lang="en-US" dirty="0"/>
          </a:p>
        </p:txBody>
      </p:sp>
    </p:spTree>
    <p:extLst>
      <p:ext uri="{BB962C8B-B14F-4D97-AF65-F5344CB8AC3E}">
        <p14:creationId xmlns:p14="http://schemas.microsoft.com/office/powerpoint/2010/main" val="2144198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868362"/>
          </a:xfrm>
        </p:spPr>
        <p:txBody>
          <a:bodyPr/>
          <a:lstStyle/>
          <a:p>
            <a:r>
              <a:rPr lang="en-US" dirty="0" err="1" smtClean="0">
                <a:latin typeface="Times New Roman" pitchFamily="18" charset="0"/>
                <a:cs typeface="Times New Roman" pitchFamily="18" charset="0"/>
              </a:rPr>
              <a:t>KINH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HUẾ</a:t>
            </a:r>
            <a:endParaRPr lang="en-US" dirty="0">
              <a:latin typeface="Times New Roman" pitchFamily="18" charset="0"/>
              <a:cs typeface="Times New Roman" pitchFamily="18" charset="0"/>
            </a:endParaRPr>
          </a:p>
        </p:txBody>
      </p:sp>
      <p:pic>
        <p:nvPicPr>
          <p:cNvPr id="4" name="Content Placeholder 3" descr="di sản thế giới, Vịnh Hạ Long, Tràng An"/>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399" y="1143000"/>
            <a:ext cx="8050979" cy="4983163"/>
          </a:xfrm>
          <a:prstGeom prst="rect">
            <a:avLst/>
          </a:prstGeom>
          <a:noFill/>
          <a:ln>
            <a:noFill/>
          </a:ln>
        </p:spPr>
      </p:pic>
    </p:spTree>
    <p:extLst>
      <p:ext uri="{BB962C8B-B14F-4D97-AF65-F5344CB8AC3E}">
        <p14:creationId xmlns:p14="http://schemas.microsoft.com/office/powerpoint/2010/main" val="1709336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i="1" dirty="0" smtClean="0"/>
              <a:t/>
            </a:r>
            <a:br>
              <a:rPr lang="en-US" i="1" dirty="0" smtClean="0"/>
            </a:br>
            <a:r>
              <a:rPr lang="en-US" b="1" dirty="0" err="1" smtClean="0">
                <a:latin typeface="Times New Roman" pitchFamily="18" charset="0"/>
                <a:cs typeface="Times New Roman" pitchFamily="18" charset="0"/>
              </a:rPr>
              <a:t>Đại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Huế</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về</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đêm</a:t>
            </a:r>
            <a:r>
              <a:rPr lang="en-US" b="1" dirty="0" smtClean="0">
                <a:latin typeface="Times New Roman" pitchFamily="18" charset="0"/>
                <a:cs typeface="Times New Roman" pitchFamily="18" charset="0"/>
              </a:rPr>
              <a:t> </a:t>
            </a:r>
            <a:r>
              <a:rPr lang="en-US" i="1" dirty="0" smtClean="0"/>
              <a:t/>
            </a:r>
            <a:br>
              <a:rPr lang="en-US" i="1" dirty="0" smtClean="0"/>
            </a:br>
            <a:endParaRPr lang="en-US" dirty="0"/>
          </a:p>
        </p:txBody>
      </p:sp>
      <p:sp>
        <p:nvSpPr>
          <p:cNvPr id="3" name="Content Placeholder 2"/>
          <p:cNvSpPr>
            <a:spLocks noGrp="1"/>
          </p:cNvSpPr>
          <p:nvPr>
            <p:ph idx="1"/>
          </p:nvPr>
        </p:nvSpPr>
        <p:spPr>
          <a:xfrm>
            <a:off x="457200" y="1066800"/>
            <a:ext cx="8229600" cy="5059363"/>
          </a:xfrm>
        </p:spPr>
        <p:txBody>
          <a:bodyPr/>
          <a:lstStyle/>
          <a:p>
            <a:endParaRPr lang="en-US" dirty="0"/>
          </a:p>
        </p:txBody>
      </p:sp>
      <p:pic>
        <p:nvPicPr>
          <p:cNvPr id="4" name="Picture 3" descr="http://khamphahue.com.vn/Portals/0/Medias/Nam2017/T10/KPH_QuanTheDiTichCoDoHue_DaiNoiVeDem_Dai-Noi-Hue_du-lich-Hue.jpg"/>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001000" cy="4800600"/>
          </a:xfrm>
          <a:prstGeom prst="rect">
            <a:avLst/>
          </a:prstGeom>
          <a:noFill/>
          <a:ln>
            <a:noFill/>
          </a:ln>
        </p:spPr>
      </p:pic>
    </p:spTree>
    <p:extLst>
      <p:ext uri="{BB962C8B-B14F-4D97-AF65-F5344CB8AC3E}">
        <p14:creationId xmlns:p14="http://schemas.microsoft.com/office/powerpoint/2010/main" val="2726253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TotalTime>
  <Words>1316</Words>
  <Application>Microsoft Office PowerPoint</Application>
  <PresentationFormat>On-screen Show (4:3)</PresentationFormat>
  <Paragraphs>54</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NHIỆT LIỆT CHÀO MỪNG CÁC THẦY CÔ VỀ DỰ GIỜ TIẾT CHUYÊN ĐỀ  LỊCH SỬ KHỐI 6 </vt:lpstr>
      <vt:lpstr>CHUYÊN ĐỀ: CÁC DI SẢN VĂN HÓA VẬT THỂ Ở VIỆT  NAM</vt:lpstr>
      <vt:lpstr>   Với nguồn tài nguyên thiên nhiên phong phú, đa dạng cùng kho tàng văn hóa đồ sộ, độc đáo trải dài 4000 năm lịch sử dân tộc, tất cả những điều đó góp phần đưa Việt Nam trở thành một trong những quốc gia có nhiều di sản thế giới với 22 di sản được UNESCO vinh danh. </vt:lpstr>
      <vt:lpstr>* Di sản thiên nhiên thế giới  1. Vịnh Hạ Long  2. Vườn Quốc gia Phong Nha – Kẻ Bàng  3. Cao nguyên đá Đồng Văn</vt:lpstr>
      <vt:lpstr>* Di sản văn hóa phi vật thể  9. Nhã nhạc cung đình Huế  10. Không gian văn hóa cồng chiêng Tây Nguyên  11. Dân ca Quan họ  12. Ca trù  13. Hội Gióng  14. Hát xoan Phú Thọ  15. Tín ngưỡng thờ cúng Hùng Vương  16. Đờn ca tài tử  17. Ví giặm Nghệ Tĩnh</vt:lpstr>
      <vt:lpstr>  * Di sản tư liệu thế giới  18. Mộc bản triều Nguyễn  19. Bia tiến sĩ Văn Miếu - Quốc Tử Giám  20. Mộc bản Kinh Phật chùa Vĩnh Nghiêm  21. Châu bản triều Nguyễn  </vt:lpstr>
      <vt:lpstr>1. Quần thể di tích Cố đô Huế </vt:lpstr>
      <vt:lpstr>KINH THÀNH HUẾ</vt:lpstr>
      <vt:lpstr> Đại Nội Huế về đêm  </vt:lpstr>
      <vt:lpstr>  Ngọ Môn là cổng chính phía nam của Hoàng Thành Huế được xây dựng vào năm Minh Mạng 14 (1833). Ngọ Môn có nghĩa đen là Cổng giữa trưa hay Cổng xoay về hướng Ngọ, là cổng lớn nhất trong 4 cổng chính của Hoàng thành Huế. Về mặt từ nguyên học, "Ngọ Môn" có nghĩa là chiếc cổng xoay mặt về hướng Ngọ, cũng là hướng Nam, theo Dịch học là hướng dành cho bậc vua Chúa.</vt:lpstr>
      <vt:lpstr>  Điện Thái Hoà là cung điện nằm trong khu vực Đại Nội của kinh thành Huế. Điện cùng với sân chầu là địa điểm được dùng cho các buổi triều nghi quan trọng của triều đình như: lễ Đăng Quang, sinh nhật vua, những buổi đón tiếp sứ thần chính thức và các buổi đại triều được tổ chức 2 lần vào ngày mồng 1 và 15 âm lịch hàng tháng</vt:lpstr>
      <vt:lpstr>  Thế Tổ Miếu thường gọi là Thế Miếu tọa lạc ở góc tây nam bên trong Hoàng thành Huế, là nơi thờ các vị vua triều Nguyễn. Đây là nơi triều đình đến cúng tế các vị vua quá cố, nữ giới trong triều (kể cả hoàng hậu) không được đến tham dự các cuộc lễ này.</vt:lpstr>
      <vt:lpstr>   Điện Long An được xây dựng năm 1845 là cung điện đẹp nhất trong kinh thành Huế. Tên tuổi của điện Long An được gắn liền với Bảo Định Cung, hành cung của vua Thiệu Trị. Đây cũng là nơi vua Thiệu Trị thường hay lui tới, nghỉ ngơi, đọc sách, làm thơ, ngâm vịnh. </vt:lpstr>
      <vt:lpstr>  Đàn Nam Giao triều Nguyễn được xây dựng vào năm 1803, đặt tại làng An Ninh, thời vua Gia Long. Năm 1806, đàn được dời về phía nam của kinh thành Huế, trên một quả đồi lớn thuộc làng Dương Xuân, nay thuộc địa phận phường Trường An, thành phố Huế. Đây là nơi các vua Nguyễn tế trời.</vt:lpstr>
      <vt:lpstr>2. Phố cổ Hội An</vt:lpstr>
      <vt:lpstr>PowerPoint Presentation</vt:lpstr>
      <vt:lpstr>PowerPoint Presentation</vt:lpstr>
      <vt:lpstr>  Chùa Cầu cong cong bằng ván gỗ bắt ngang qua con lạch thông ra sông Hoài. Cầu dài 18m có mái che lợp bằng ngói âm dương, quay mặt về phía sông Thu Bồn.</vt:lpstr>
      <vt:lpstr>PowerPoint Presentation</vt:lpstr>
      <vt:lpstr>PowerPoint Presentation</vt:lpstr>
      <vt:lpstr>3. Thánh địa Mỹ Sơn</vt:lpstr>
      <vt:lpstr>Khu đền tháp nằm trong một thung lũng có đường kính khoảng 2 km, xung quanh là đồi, núi. Trong mạch núi cao khoảng 100 m đến 400 m từ Đông Trường Sơn qua Mỹ Sơn đến kinh đô Trà Kiệu. </vt:lpstr>
      <vt:lpstr>PowerPoint Presentation</vt:lpstr>
      <vt:lpstr>PowerPoint Presentation</vt:lpstr>
      <vt:lpstr>PowerPoint Presentation</vt:lpstr>
      <vt:lpstr>PowerPoint Presentation</vt:lpstr>
      <vt:lpstr>PowerPoint Presentation</vt:lpstr>
      <vt:lpstr>PowerPoint Presentation</vt:lpstr>
      <vt:lpstr>7. Hoàng thành Thăng Long</vt:lpstr>
      <vt:lpstr>PowerPoint Presentation</vt:lpstr>
      <vt:lpstr>Cột cờ Hà Nội được xây dựng vào năm 1812 dưới triều Gia Long. Cột cờ cao 60m, gồm có chân đế, thân cột và vọng canh . Chân đế có hình vuông với diện tích là 2007m² và bao gồm 3 cấp</vt:lpstr>
      <vt:lpstr>Hậu Lâu: Hay còn được gọi là Lầu Tĩnh Bắc (Tĩnh Bắc lâu) là một toà lầu xây phía sau cụm kiến trúc điện Kính Thiên là hành cung của thành cổ Hà Nội. Tuy ở sau hành cung nhưng lại là phía bắc, xây với ý đồ phong thuỷ giữ yên bình phía bắc hành cung. Đây cũng là nơi ở của hoàng hậu và các công chúa trong thời kì phong kiến. </vt:lpstr>
      <vt:lpstr> Cửa Bắc: Đây là một trong năm cổng của thành Hà Nội dưới thời Nguyễn. Ở Cửa Bắc còn lưu giữ lại hai vết đại bác do pháo thuyền Pháp bắn từ sông Hồng năm 1882 khi Pháp hạ thành Hà Nội lần thứ hai. Ngày nay trên cổng thành là nơi thờ hai vị tổng đốc Hà Nội là Nguyễn Tri Phương và Hoàng Diệu. </vt:lpstr>
      <vt:lpstr>Nhà D67: Đây là nơi Bộ quốc phòng, Bộ Chính trị và Quân uỷ Trung ương đã đưa ra những quyết định lịch sử đánh dấu những mốc son của cách mạng Việt Nam. Đó là những cuộc tổng tiến công Tết Mậu Thân năm 1968, năm 1972 và đỉnh cao đó là chiến dịch Hồ Chí Minh năm 1975 giải phóng miền Nam thống nhất đất nước. </vt:lpstr>
      <vt:lpstr>5. Thành Nhà Hồ</vt:lpstr>
      <vt:lpstr> </vt:lpstr>
      <vt:lpstr>  Thành nội được xây dựng gần như vuông, có 4 cổng ở chính giữa các bức tường thành, cổng chính là cổng Nam. Các cổng có kiến trúc hình vòm, với những phiến đá được đục đẽo hình múi bưởi, xếp khít vào nhau. Tường thành cao trung bình từ 5-6m, riêng cổng Nam cao 10m.  </vt:lpstr>
      <vt:lpstr>  Bao quanh Thành nội là Hào thành. Hào thành có 4 cầu đá bắc vào 4 cửa Thành nội. Ngày nay nhiều phần của Hào thành đã bị che lấp, tuy nhiên vẫn có thể nhận thấy rõ ở phía Bắc, phía Đông và một nửa phía Nam.</vt:lpstr>
      <vt:lpstr>  Đàn tế Nam Giao hay còn gọi là đàn Nam Giao, là một công trình kiến trúc quan trọng, được xây dựng năm 1402 ở phía Tây Nam núi Đốn Sơn, nằm thẳng trên đường thần đạo từ cổng Nam nhìn ra, cách thành nhà Hồ khoảng 2,5km về phía Đông Nam. Đàn Nam Giao có diện tích 43.000 mét vuông, là nơi tế trời, cầu mưa thuận gió hoà, quốc thái dân an, vương triều trường tồn, thịnh trị</vt:lpstr>
      <vt:lpstr>   Giếng vua ở Đàn Nam Giao</vt:lpstr>
      <vt:lpstr>THẢO LUẬN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DI SẢN VĂN HÓA VẬT THỂ Ở VIỆT  NAM</dc:title>
  <dc:creator>ADMIN</dc:creator>
  <cp:lastModifiedBy>ADMIN</cp:lastModifiedBy>
  <cp:revision>31</cp:revision>
  <dcterms:created xsi:type="dcterms:W3CDTF">2019-02-18T02:18:17Z</dcterms:created>
  <dcterms:modified xsi:type="dcterms:W3CDTF">2019-02-26T00:55:51Z</dcterms:modified>
</cp:coreProperties>
</file>